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156DFB61-F880-44F2-872F-F3619C920F90}" type="datetimeFigureOut">
              <a:rPr lang="es-ES" smtClean="0"/>
              <a:pPr/>
              <a:t>22/04/2019</a:t>
            </a:fld>
            <a:endParaRPr lang="es-ES"/>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ES"/>
          </a:p>
        </p:txBody>
      </p:sp>
      <p:sp>
        <p:nvSpPr>
          <p:cNvPr id="6" name="Marcador de número de diapositiva 5"/>
          <p:cNvSpPr>
            <a:spLocks noGrp="1"/>
          </p:cNvSpPr>
          <p:nvPr>
            <p:ph type="sldNum" sz="quarter" idx="12"/>
          </p:nvPr>
        </p:nvSpPr>
        <p:spPr/>
        <p:txBody>
          <a:bodyPr/>
          <a:lstStyle/>
          <a:p>
            <a:fld id="{541C5CB4-8375-4413-8F71-CBA01C28A2E8}" type="slidenum">
              <a:rPr lang="es-ES" smtClean="0"/>
              <a:pPr/>
              <a:t>‹Nº›</a:t>
            </a:fld>
            <a:endParaRPr lang="es-ES"/>
          </a:p>
        </p:txBody>
      </p:sp>
    </p:spTree>
    <p:extLst>
      <p:ext uri="{BB962C8B-B14F-4D97-AF65-F5344CB8AC3E}">
        <p14:creationId xmlns:p14="http://schemas.microsoft.com/office/powerpoint/2010/main" val="3165018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a:prstGeom prst="rect">
            <a:avLst/>
          </a:prstGeom>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1825625"/>
            <a:ext cx="10515600" cy="4351338"/>
          </a:xfrm>
          <a:prstGeom prst="rect">
            <a:avLst/>
          </a:prstGeo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156DFB61-F880-44F2-872F-F3619C920F90}" type="datetimeFigureOut">
              <a:rPr lang="es-ES" smtClean="0"/>
              <a:pPr/>
              <a:t>22/04/2019</a:t>
            </a:fld>
            <a:endParaRPr lang="es-ES"/>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ES"/>
          </a:p>
        </p:txBody>
      </p:sp>
      <p:sp>
        <p:nvSpPr>
          <p:cNvPr id="6" name="Marcador de número de diapositiva 5"/>
          <p:cNvSpPr>
            <a:spLocks noGrp="1"/>
          </p:cNvSpPr>
          <p:nvPr>
            <p:ph type="sldNum" sz="quarter" idx="12"/>
          </p:nvPr>
        </p:nvSpPr>
        <p:spPr/>
        <p:txBody>
          <a:bodyPr/>
          <a:lstStyle/>
          <a:p>
            <a:fld id="{541C5CB4-8375-4413-8F71-CBA01C28A2E8}" type="slidenum">
              <a:rPr lang="es-ES" smtClean="0"/>
              <a:pPr/>
              <a:t>‹Nº›</a:t>
            </a:fld>
            <a:endParaRPr lang="es-ES"/>
          </a:p>
        </p:txBody>
      </p:sp>
    </p:spTree>
    <p:extLst>
      <p:ext uri="{BB962C8B-B14F-4D97-AF65-F5344CB8AC3E}">
        <p14:creationId xmlns:p14="http://schemas.microsoft.com/office/powerpoint/2010/main" val="1199834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a:prstGeom prst="rect">
            <a:avLst/>
          </a:prstGeo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a:prstGeom prst="rect">
            <a:avLst/>
          </a:prstGeo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156DFB61-F880-44F2-872F-F3619C920F90}" type="datetimeFigureOut">
              <a:rPr lang="es-ES" smtClean="0"/>
              <a:pPr/>
              <a:t>22/04/2019</a:t>
            </a:fld>
            <a:endParaRPr lang="es-ES"/>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ES"/>
          </a:p>
        </p:txBody>
      </p:sp>
      <p:sp>
        <p:nvSpPr>
          <p:cNvPr id="6" name="Marcador de número de diapositiva 5"/>
          <p:cNvSpPr>
            <a:spLocks noGrp="1"/>
          </p:cNvSpPr>
          <p:nvPr>
            <p:ph type="sldNum" sz="quarter" idx="12"/>
          </p:nvPr>
        </p:nvSpPr>
        <p:spPr/>
        <p:txBody>
          <a:bodyPr/>
          <a:lstStyle/>
          <a:p>
            <a:fld id="{541C5CB4-8375-4413-8F71-CBA01C28A2E8}" type="slidenum">
              <a:rPr lang="es-ES" smtClean="0"/>
              <a:pPr/>
              <a:t>‹Nº›</a:t>
            </a:fld>
            <a:endParaRPr lang="es-ES"/>
          </a:p>
        </p:txBody>
      </p:sp>
    </p:spTree>
    <p:extLst>
      <p:ext uri="{BB962C8B-B14F-4D97-AF65-F5344CB8AC3E}">
        <p14:creationId xmlns:p14="http://schemas.microsoft.com/office/powerpoint/2010/main" val="3817717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a:prstGeom prst="rect">
            <a:avLst/>
          </a:prstGeom>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a:xfrm>
            <a:off x="838200" y="1825625"/>
            <a:ext cx="10515600" cy="4351338"/>
          </a:xfrm>
          <a:prstGeom prst="rect">
            <a:avLst/>
          </a:prstGeo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156DFB61-F880-44F2-872F-F3619C920F90}" type="datetimeFigureOut">
              <a:rPr lang="es-ES" smtClean="0"/>
              <a:pPr/>
              <a:t>22/04/2019</a:t>
            </a:fld>
            <a:endParaRPr lang="es-ES"/>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ES"/>
          </a:p>
        </p:txBody>
      </p:sp>
      <p:sp>
        <p:nvSpPr>
          <p:cNvPr id="6" name="Marcador de número de diapositiva 5"/>
          <p:cNvSpPr>
            <a:spLocks noGrp="1"/>
          </p:cNvSpPr>
          <p:nvPr>
            <p:ph type="sldNum" sz="quarter" idx="12"/>
          </p:nvPr>
        </p:nvSpPr>
        <p:spPr/>
        <p:txBody>
          <a:bodyPr/>
          <a:lstStyle/>
          <a:p>
            <a:fld id="{541C5CB4-8375-4413-8F71-CBA01C28A2E8}" type="slidenum">
              <a:rPr lang="es-ES" smtClean="0"/>
              <a:pPr/>
              <a:t>‹Nº›</a:t>
            </a:fld>
            <a:endParaRPr lang="es-ES"/>
          </a:p>
        </p:txBody>
      </p:sp>
    </p:spTree>
    <p:extLst>
      <p:ext uri="{BB962C8B-B14F-4D97-AF65-F5344CB8AC3E}">
        <p14:creationId xmlns:p14="http://schemas.microsoft.com/office/powerpoint/2010/main" val="824881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a:prstGeom prst="rect">
            <a:avLst/>
          </a:prstGeo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156DFB61-F880-44F2-872F-F3619C920F90}" type="datetimeFigureOut">
              <a:rPr lang="es-ES" smtClean="0"/>
              <a:pPr/>
              <a:t>22/04/2019</a:t>
            </a:fld>
            <a:endParaRPr lang="es-ES"/>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ES"/>
          </a:p>
        </p:txBody>
      </p:sp>
      <p:sp>
        <p:nvSpPr>
          <p:cNvPr id="6" name="Marcador de número de diapositiva 5"/>
          <p:cNvSpPr>
            <a:spLocks noGrp="1"/>
          </p:cNvSpPr>
          <p:nvPr>
            <p:ph type="sldNum" sz="quarter" idx="12"/>
          </p:nvPr>
        </p:nvSpPr>
        <p:spPr/>
        <p:txBody>
          <a:bodyPr/>
          <a:lstStyle/>
          <a:p>
            <a:fld id="{541C5CB4-8375-4413-8F71-CBA01C28A2E8}" type="slidenum">
              <a:rPr lang="es-ES" smtClean="0"/>
              <a:pPr/>
              <a:t>‹Nº›</a:t>
            </a:fld>
            <a:endParaRPr lang="es-ES"/>
          </a:p>
        </p:txBody>
      </p:sp>
    </p:spTree>
    <p:extLst>
      <p:ext uri="{BB962C8B-B14F-4D97-AF65-F5344CB8AC3E}">
        <p14:creationId xmlns:p14="http://schemas.microsoft.com/office/powerpoint/2010/main" val="1792112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a:prstGeom prst="rect">
            <a:avLst/>
          </a:prstGeom>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a:prstGeom prst="rect">
            <a:avLst/>
          </a:prstGeo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a:prstGeom prst="rect">
            <a:avLst/>
          </a:prstGeo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a:xfrm>
            <a:off x="838200" y="6356350"/>
            <a:ext cx="2743200" cy="365125"/>
          </a:xfrm>
          <a:prstGeom prst="rect">
            <a:avLst/>
          </a:prstGeom>
        </p:spPr>
        <p:txBody>
          <a:bodyPr/>
          <a:lstStyle/>
          <a:p>
            <a:fld id="{156DFB61-F880-44F2-872F-F3619C920F90}" type="datetimeFigureOut">
              <a:rPr lang="es-ES" smtClean="0"/>
              <a:pPr/>
              <a:t>22/04/2019</a:t>
            </a:fld>
            <a:endParaRPr lang="es-ES"/>
          </a:p>
        </p:txBody>
      </p:sp>
      <p:sp>
        <p:nvSpPr>
          <p:cNvPr id="6" name="Marcador de pie de página 5"/>
          <p:cNvSpPr>
            <a:spLocks noGrp="1"/>
          </p:cNvSpPr>
          <p:nvPr>
            <p:ph type="ftr" sz="quarter" idx="11"/>
          </p:nvPr>
        </p:nvSpPr>
        <p:spPr>
          <a:xfrm>
            <a:off x="4038600" y="6356350"/>
            <a:ext cx="4114800" cy="365125"/>
          </a:xfrm>
          <a:prstGeom prst="rect">
            <a:avLst/>
          </a:prstGeom>
        </p:spPr>
        <p:txBody>
          <a:bodyPr/>
          <a:lstStyle/>
          <a:p>
            <a:endParaRPr lang="es-ES"/>
          </a:p>
        </p:txBody>
      </p:sp>
      <p:sp>
        <p:nvSpPr>
          <p:cNvPr id="7" name="Marcador de número de diapositiva 6"/>
          <p:cNvSpPr>
            <a:spLocks noGrp="1"/>
          </p:cNvSpPr>
          <p:nvPr>
            <p:ph type="sldNum" sz="quarter" idx="12"/>
          </p:nvPr>
        </p:nvSpPr>
        <p:spPr/>
        <p:txBody>
          <a:bodyPr/>
          <a:lstStyle/>
          <a:p>
            <a:fld id="{541C5CB4-8375-4413-8F71-CBA01C28A2E8}" type="slidenum">
              <a:rPr lang="es-ES" smtClean="0"/>
              <a:pPr/>
              <a:t>‹Nº›</a:t>
            </a:fld>
            <a:endParaRPr lang="es-ES"/>
          </a:p>
        </p:txBody>
      </p:sp>
    </p:spTree>
    <p:extLst>
      <p:ext uri="{BB962C8B-B14F-4D97-AF65-F5344CB8AC3E}">
        <p14:creationId xmlns:p14="http://schemas.microsoft.com/office/powerpoint/2010/main" val="628306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a:prstGeom prst="rect">
            <a:avLst/>
          </a:prstGeo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a:prstGeom prst="rect">
            <a:avLst/>
          </a:prstGeo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a:prstGeom prst="rect">
            <a:avLst/>
          </a:prstGeo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a:xfrm>
            <a:off x="838200" y="6356350"/>
            <a:ext cx="2743200" cy="365125"/>
          </a:xfrm>
          <a:prstGeom prst="rect">
            <a:avLst/>
          </a:prstGeom>
        </p:spPr>
        <p:txBody>
          <a:bodyPr/>
          <a:lstStyle/>
          <a:p>
            <a:fld id="{156DFB61-F880-44F2-872F-F3619C920F90}" type="datetimeFigureOut">
              <a:rPr lang="es-ES" smtClean="0"/>
              <a:pPr/>
              <a:t>22/04/2019</a:t>
            </a:fld>
            <a:endParaRPr lang="es-ES"/>
          </a:p>
        </p:txBody>
      </p:sp>
      <p:sp>
        <p:nvSpPr>
          <p:cNvPr id="8" name="Marcador de pie de página 7"/>
          <p:cNvSpPr>
            <a:spLocks noGrp="1"/>
          </p:cNvSpPr>
          <p:nvPr>
            <p:ph type="ftr" sz="quarter" idx="11"/>
          </p:nvPr>
        </p:nvSpPr>
        <p:spPr>
          <a:xfrm>
            <a:off x="4038600" y="6356350"/>
            <a:ext cx="4114800" cy="365125"/>
          </a:xfrm>
          <a:prstGeom prst="rect">
            <a:avLst/>
          </a:prstGeom>
        </p:spPr>
        <p:txBody>
          <a:bodyPr/>
          <a:lstStyle/>
          <a:p>
            <a:endParaRPr lang="es-ES"/>
          </a:p>
        </p:txBody>
      </p:sp>
      <p:sp>
        <p:nvSpPr>
          <p:cNvPr id="9" name="Marcador de número de diapositiva 8"/>
          <p:cNvSpPr>
            <a:spLocks noGrp="1"/>
          </p:cNvSpPr>
          <p:nvPr>
            <p:ph type="sldNum" sz="quarter" idx="12"/>
          </p:nvPr>
        </p:nvSpPr>
        <p:spPr/>
        <p:txBody>
          <a:bodyPr/>
          <a:lstStyle/>
          <a:p>
            <a:fld id="{541C5CB4-8375-4413-8F71-CBA01C28A2E8}" type="slidenum">
              <a:rPr lang="es-ES" smtClean="0"/>
              <a:pPr/>
              <a:t>‹Nº›</a:t>
            </a:fld>
            <a:endParaRPr lang="es-ES"/>
          </a:p>
        </p:txBody>
      </p:sp>
    </p:spTree>
    <p:extLst>
      <p:ext uri="{BB962C8B-B14F-4D97-AF65-F5344CB8AC3E}">
        <p14:creationId xmlns:p14="http://schemas.microsoft.com/office/powerpoint/2010/main" val="1477364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a:prstGeom prst="rect">
            <a:avLst/>
          </a:prstGeom>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a:xfrm>
            <a:off x="838200" y="6356350"/>
            <a:ext cx="2743200" cy="365125"/>
          </a:xfrm>
          <a:prstGeom prst="rect">
            <a:avLst/>
          </a:prstGeom>
        </p:spPr>
        <p:txBody>
          <a:bodyPr/>
          <a:lstStyle/>
          <a:p>
            <a:fld id="{156DFB61-F880-44F2-872F-F3619C920F90}" type="datetimeFigureOut">
              <a:rPr lang="es-ES" smtClean="0"/>
              <a:pPr/>
              <a:t>22/04/2019</a:t>
            </a:fld>
            <a:endParaRPr lang="es-ES"/>
          </a:p>
        </p:txBody>
      </p:sp>
      <p:sp>
        <p:nvSpPr>
          <p:cNvPr id="4" name="Marcador de pie de página 3"/>
          <p:cNvSpPr>
            <a:spLocks noGrp="1"/>
          </p:cNvSpPr>
          <p:nvPr>
            <p:ph type="ftr" sz="quarter" idx="11"/>
          </p:nvPr>
        </p:nvSpPr>
        <p:spPr>
          <a:xfrm>
            <a:off x="4038600" y="6356350"/>
            <a:ext cx="4114800" cy="365125"/>
          </a:xfrm>
          <a:prstGeom prst="rect">
            <a:avLst/>
          </a:prstGeom>
        </p:spPr>
        <p:txBody>
          <a:bodyPr/>
          <a:lstStyle/>
          <a:p>
            <a:endParaRPr lang="es-ES"/>
          </a:p>
        </p:txBody>
      </p:sp>
      <p:sp>
        <p:nvSpPr>
          <p:cNvPr id="5" name="Marcador de número de diapositiva 4"/>
          <p:cNvSpPr>
            <a:spLocks noGrp="1"/>
          </p:cNvSpPr>
          <p:nvPr>
            <p:ph type="sldNum" sz="quarter" idx="12"/>
          </p:nvPr>
        </p:nvSpPr>
        <p:spPr/>
        <p:txBody>
          <a:bodyPr/>
          <a:lstStyle/>
          <a:p>
            <a:fld id="{541C5CB4-8375-4413-8F71-CBA01C28A2E8}" type="slidenum">
              <a:rPr lang="es-ES" smtClean="0"/>
              <a:pPr/>
              <a:t>‹Nº›</a:t>
            </a:fld>
            <a:endParaRPr lang="es-ES"/>
          </a:p>
        </p:txBody>
      </p:sp>
    </p:spTree>
    <p:extLst>
      <p:ext uri="{BB962C8B-B14F-4D97-AF65-F5344CB8AC3E}">
        <p14:creationId xmlns:p14="http://schemas.microsoft.com/office/powerpoint/2010/main" val="293224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838200" y="6356350"/>
            <a:ext cx="2743200" cy="365125"/>
          </a:xfrm>
          <a:prstGeom prst="rect">
            <a:avLst/>
          </a:prstGeom>
        </p:spPr>
        <p:txBody>
          <a:bodyPr/>
          <a:lstStyle/>
          <a:p>
            <a:fld id="{156DFB61-F880-44F2-872F-F3619C920F90}" type="datetimeFigureOut">
              <a:rPr lang="es-ES" smtClean="0"/>
              <a:pPr/>
              <a:t>22/04/2019</a:t>
            </a:fld>
            <a:endParaRPr lang="es-ES"/>
          </a:p>
        </p:txBody>
      </p:sp>
      <p:sp>
        <p:nvSpPr>
          <p:cNvPr id="3" name="Marcador de pie de página 2"/>
          <p:cNvSpPr>
            <a:spLocks noGrp="1"/>
          </p:cNvSpPr>
          <p:nvPr>
            <p:ph type="ftr" sz="quarter" idx="11"/>
          </p:nvPr>
        </p:nvSpPr>
        <p:spPr>
          <a:xfrm>
            <a:off x="4038600" y="6356350"/>
            <a:ext cx="4114800" cy="365125"/>
          </a:xfrm>
          <a:prstGeom prst="rect">
            <a:avLst/>
          </a:prstGeom>
        </p:spPr>
        <p:txBody>
          <a:bodyPr/>
          <a:lstStyle/>
          <a:p>
            <a:endParaRPr lang="es-ES"/>
          </a:p>
        </p:txBody>
      </p:sp>
      <p:sp>
        <p:nvSpPr>
          <p:cNvPr id="4" name="Marcador de número de diapositiva 3"/>
          <p:cNvSpPr>
            <a:spLocks noGrp="1"/>
          </p:cNvSpPr>
          <p:nvPr>
            <p:ph type="sldNum" sz="quarter" idx="12"/>
          </p:nvPr>
        </p:nvSpPr>
        <p:spPr/>
        <p:txBody>
          <a:bodyPr/>
          <a:lstStyle/>
          <a:p>
            <a:fld id="{541C5CB4-8375-4413-8F71-CBA01C28A2E8}" type="slidenum">
              <a:rPr lang="es-ES" smtClean="0"/>
              <a:pPr/>
              <a:t>‹Nº›</a:t>
            </a:fld>
            <a:endParaRPr lang="es-ES"/>
          </a:p>
        </p:txBody>
      </p:sp>
    </p:spTree>
    <p:extLst>
      <p:ext uri="{BB962C8B-B14F-4D97-AF65-F5344CB8AC3E}">
        <p14:creationId xmlns:p14="http://schemas.microsoft.com/office/powerpoint/2010/main" val="1404101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a:prstGeom prst="rect">
            <a:avLst/>
          </a:prstGeo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a:xfrm>
            <a:off x="838200" y="6356350"/>
            <a:ext cx="2743200" cy="365125"/>
          </a:xfrm>
          <a:prstGeom prst="rect">
            <a:avLst/>
          </a:prstGeom>
        </p:spPr>
        <p:txBody>
          <a:bodyPr/>
          <a:lstStyle/>
          <a:p>
            <a:fld id="{156DFB61-F880-44F2-872F-F3619C920F90}" type="datetimeFigureOut">
              <a:rPr lang="es-ES" smtClean="0"/>
              <a:pPr/>
              <a:t>22/04/2019</a:t>
            </a:fld>
            <a:endParaRPr lang="es-ES"/>
          </a:p>
        </p:txBody>
      </p:sp>
      <p:sp>
        <p:nvSpPr>
          <p:cNvPr id="6" name="Marcador de pie de página 5"/>
          <p:cNvSpPr>
            <a:spLocks noGrp="1"/>
          </p:cNvSpPr>
          <p:nvPr>
            <p:ph type="ftr" sz="quarter" idx="11"/>
          </p:nvPr>
        </p:nvSpPr>
        <p:spPr>
          <a:xfrm>
            <a:off x="4038600" y="6356350"/>
            <a:ext cx="4114800" cy="365125"/>
          </a:xfrm>
          <a:prstGeom prst="rect">
            <a:avLst/>
          </a:prstGeom>
        </p:spPr>
        <p:txBody>
          <a:bodyPr/>
          <a:lstStyle/>
          <a:p>
            <a:endParaRPr lang="es-ES"/>
          </a:p>
        </p:txBody>
      </p:sp>
      <p:sp>
        <p:nvSpPr>
          <p:cNvPr id="7" name="Marcador de número de diapositiva 6"/>
          <p:cNvSpPr>
            <a:spLocks noGrp="1"/>
          </p:cNvSpPr>
          <p:nvPr>
            <p:ph type="sldNum" sz="quarter" idx="12"/>
          </p:nvPr>
        </p:nvSpPr>
        <p:spPr/>
        <p:txBody>
          <a:bodyPr/>
          <a:lstStyle/>
          <a:p>
            <a:fld id="{541C5CB4-8375-4413-8F71-CBA01C28A2E8}" type="slidenum">
              <a:rPr lang="es-ES" smtClean="0"/>
              <a:pPr/>
              <a:t>‹Nº›</a:t>
            </a:fld>
            <a:endParaRPr lang="es-ES"/>
          </a:p>
        </p:txBody>
      </p:sp>
    </p:spTree>
    <p:extLst>
      <p:ext uri="{BB962C8B-B14F-4D97-AF65-F5344CB8AC3E}">
        <p14:creationId xmlns:p14="http://schemas.microsoft.com/office/powerpoint/2010/main" val="2717757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a:prstGeom prst="rect">
            <a:avLst/>
          </a:prstGeo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a:xfrm>
            <a:off x="838200" y="6356350"/>
            <a:ext cx="2743200" cy="365125"/>
          </a:xfrm>
          <a:prstGeom prst="rect">
            <a:avLst/>
          </a:prstGeom>
        </p:spPr>
        <p:txBody>
          <a:bodyPr/>
          <a:lstStyle/>
          <a:p>
            <a:fld id="{156DFB61-F880-44F2-872F-F3619C920F90}" type="datetimeFigureOut">
              <a:rPr lang="es-ES" smtClean="0"/>
              <a:pPr/>
              <a:t>22/04/2019</a:t>
            </a:fld>
            <a:endParaRPr lang="es-ES"/>
          </a:p>
        </p:txBody>
      </p:sp>
      <p:sp>
        <p:nvSpPr>
          <p:cNvPr id="6" name="Marcador de pie de página 5"/>
          <p:cNvSpPr>
            <a:spLocks noGrp="1"/>
          </p:cNvSpPr>
          <p:nvPr>
            <p:ph type="ftr" sz="quarter" idx="11"/>
          </p:nvPr>
        </p:nvSpPr>
        <p:spPr>
          <a:xfrm>
            <a:off x="4038600" y="6356350"/>
            <a:ext cx="4114800" cy="365125"/>
          </a:xfrm>
          <a:prstGeom prst="rect">
            <a:avLst/>
          </a:prstGeom>
        </p:spPr>
        <p:txBody>
          <a:bodyPr/>
          <a:lstStyle/>
          <a:p>
            <a:endParaRPr lang="es-ES"/>
          </a:p>
        </p:txBody>
      </p:sp>
      <p:sp>
        <p:nvSpPr>
          <p:cNvPr id="7" name="Marcador de número de diapositiva 6"/>
          <p:cNvSpPr>
            <a:spLocks noGrp="1"/>
          </p:cNvSpPr>
          <p:nvPr>
            <p:ph type="sldNum" sz="quarter" idx="12"/>
          </p:nvPr>
        </p:nvSpPr>
        <p:spPr/>
        <p:txBody>
          <a:bodyPr/>
          <a:lstStyle/>
          <a:p>
            <a:fld id="{541C5CB4-8375-4413-8F71-CBA01C28A2E8}" type="slidenum">
              <a:rPr lang="es-ES" smtClean="0"/>
              <a:pPr/>
              <a:t>‹Nº›</a:t>
            </a:fld>
            <a:endParaRPr lang="es-ES"/>
          </a:p>
        </p:txBody>
      </p:sp>
    </p:spTree>
    <p:extLst>
      <p:ext uri="{BB962C8B-B14F-4D97-AF65-F5344CB8AC3E}">
        <p14:creationId xmlns:p14="http://schemas.microsoft.com/office/powerpoint/2010/main" val="2556110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C5CB4-8375-4413-8F71-CBA01C28A2E8}" type="slidenum">
              <a:rPr lang="es-ES" smtClean="0"/>
              <a:pPr/>
              <a:t>‹Nº›</a:t>
            </a:fld>
            <a:endParaRPr lang="es-ES"/>
          </a:p>
        </p:txBody>
      </p:sp>
      <p:pic>
        <p:nvPicPr>
          <p:cNvPr id="19458" name="Picture 2" descr="Gobierno de EspaÃ±a. Ministerio de Industria, Comercio y Turismo"/>
          <p:cNvPicPr>
            <a:picLocks noChangeAspect="1" noChangeArrowheads="1"/>
          </p:cNvPicPr>
          <p:nvPr userDrawn="1"/>
        </p:nvPicPr>
        <p:blipFill>
          <a:blip r:embed="rId13" cstate="print"/>
          <a:srcRect/>
          <a:stretch>
            <a:fillRect/>
          </a:stretch>
        </p:blipFill>
        <p:spPr bwMode="auto">
          <a:xfrm>
            <a:off x="169221" y="164291"/>
            <a:ext cx="2733675" cy="685800"/>
          </a:xfrm>
          <a:prstGeom prst="rect">
            <a:avLst/>
          </a:prstGeom>
          <a:noFill/>
        </p:spPr>
      </p:pic>
    </p:spTree>
    <p:extLst>
      <p:ext uri="{BB962C8B-B14F-4D97-AF65-F5344CB8AC3E}">
        <p14:creationId xmlns:p14="http://schemas.microsoft.com/office/powerpoint/2010/main" val="3022098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2179001" y="971545"/>
            <a:ext cx="7898861" cy="5254157"/>
            <a:chOff x="1429966" y="1682884"/>
            <a:chExt cx="6829466" cy="4542818"/>
          </a:xfrm>
        </p:grpSpPr>
        <p:pic>
          <p:nvPicPr>
            <p:cNvPr id="8" name="Imagen 7"/>
            <p:cNvPicPr>
              <a:picLocks noChangeAspect="1"/>
            </p:cNvPicPr>
            <p:nvPr/>
          </p:nvPicPr>
          <p:blipFill rotWithShape="1">
            <a:blip r:embed="rId2" cstate="print">
              <a:duotone>
                <a:schemeClr val="bg2">
                  <a:shade val="45000"/>
                  <a:satMod val="135000"/>
                </a:schemeClr>
                <a:prstClr val="white"/>
              </a:duotone>
            </a:blip>
            <a:srcRect l="26346" t="28029" r="25777" b="14024"/>
            <a:stretch/>
          </p:blipFill>
          <p:spPr>
            <a:xfrm>
              <a:off x="1429966" y="1682884"/>
              <a:ext cx="6829466" cy="4490287"/>
            </a:xfrm>
            <a:prstGeom prst="rect">
              <a:avLst/>
            </a:prstGeom>
          </p:spPr>
        </p:pic>
        <p:sp>
          <p:nvSpPr>
            <p:cNvPr id="9" name="Rectángulo 8"/>
            <p:cNvSpPr/>
            <p:nvPr/>
          </p:nvSpPr>
          <p:spPr>
            <a:xfrm>
              <a:off x="4319081" y="5865779"/>
              <a:ext cx="982493" cy="359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2" name="Título 1"/>
          <p:cNvSpPr>
            <a:spLocks noGrp="1"/>
          </p:cNvSpPr>
          <p:nvPr>
            <p:ph type="ctrTitle"/>
          </p:nvPr>
        </p:nvSpPr>
        <p:spPr>
          <a:xfrm>
            <a:off x="1524000" y="2227811"/>
            <a:ext cx="9144000" cy="1845425"/>
          </a:xfrm>
        </p:spPr>
        <p:txBody>
          <a:bodyPr/>
          <a:lstStyle/>
          <a:p>
            <a:r>
              <a:rPr lang="es-ES" b="1" dirty="0" smtClean="0"/>
              <a:t>Jornada informativa sobre Reglamentos de </a:t>
            </a:r>
            <a:r>
              <a:rPr lang="es-ES" b="1" dirty="0" err="1" smtClean="0"/>
              <a:t>Ecodiseño</a:t>
            </a:r>
            <a:endParaRPr lang="es-ES" b="1" dirty="0"/>
          </a:p>
        </p:txBody>
      </p:sp>
      <p:sp>
        <p:nvSpPr>
          <p:cNvPr id="3" name="Subtítulo 2"/>
          <p:cNvSpPr>
            <a:spLocks noGrp="1"/>
          </p:cNvSpPr>
          <p:nvPr>
            <p:ph type="subTitle" idx="1"/>
          </p:nvPr>
        </p:nvSpPr>
        <p:spPr>
          <a:xfrm>
            <a:off x="5295207" y="4930096"/>
            <a:ext cx="6677891" cy="1759672"/>
          </a:xfrm>
        </p:spPr>
        <p:txBody>
          <a:bodyPr>
            <a:normAutofit fontScale="92500" lnSpcReduction="10000"/>
          </a:bodyPr>
          <a:lstStyle/>
          <a:p>
            <a:pPr algn="r">
              <a:spcBef>
                <a:spcPts val="0"/>
              </a:spcBef>
            </a:pPr>
            <a:endParaRPr lang="es-ES" sz="1600" dirty="0" smtClean="0"/>
          </a:p>
          <a:p>
            <a:pPr algn="r">
              <a:spcBef>
                <a:spcPts val="0"/>
              </a:spcBef>
            </a:pPr>
            <a:endParaRPr lang="es-ES" sz="1600" dirty="0"/>
          </a:p>
          <a:p>
            <a:pPr algn="r">
              <a:spcBef>
                <a:spcPts val="600"/>
              </a:spcBef>
            </a:pPr>
            <a:r>
              <a:rPr lang="es-ES" sz="1600" dirty="0" smtClean="0"/>
              <a:t>Madrid 24 de abril 2019</a:t>
            </a:r>
          </a:p>
          <a:p>
            <a:pPr algn="r">
              <a:spcBef>
                <a:spcPts val="600"/>
              </a:spcBef>
            </a:pPr>
            <a:r>
              <a:rPr lang="es-ES" sz="1600" b="1" dirty="0" smtClean="0"/>
              <a:t>Timoteo de la Fuente</a:t>
            </a:r>
          </a:p>
          <a:p>
            <a:pPr algn="r">
              <a:spcBef>
                <a:spcPts val="600"/>
              </a:spcBef>
            </a:pPr>
            <a:r>
              <a:rPr lang="es-ES" sz="1600" dirty="0" smtClean="0"/>
              <a:t>Subdirección General de Calidad y Seguridad Industrial</a:t>
            </a:r>
          </a:p>
          <a:p>
            <a:pPr algn="r">
              <a:spcBef>
                <a:spcPts val="600"/>
              </a:spcBef>
            </a:pPr>
            <a:r>
              <a:rPr lang="es-ES" sz="1600" dirty="0" smtClean="0"/>
              <a:t>Dirección General de Industria</a:t>
            </a:r>
          </a:p>
          <a:p>
            <a:pPr algn="r">
              <a:spcBef>
                <a:spcPts val="600"/>
              </a:spcBef>
            </a:pPr>
            <a:r>
              <a:rPr lang="es-ES" sz="1600" dirty="0" smtClean="0"/>
              <a:t>Ministerio de Industria, Comercio y Turismo</a:t>
            </a:r>
          </a:p>
          <a:p>
            <a:pPr algn="r">
              <a:spcBef>
                <a:spcPts val="0"/>
              </a:spcBef>
            </a:pPr>
            <a:endParaRPr lang="es-ES" sz="1600" dirty="0" smtClean="0"/>
          </a:p>
          <a:p>
            <a:pPr algn="r">
              <a:spcBef>
                <a:spcPts val="0"/>
              </a:spcBef>
            </a:pPr>
            <a:endParaRPr lang="es-ES" sz="1600" dirty="0"/>
          </a:p>
        </p:txBody>
      </p:sp>
    </p:spTree>
    <p:extLst>
      <p:ext uri="{BB962C8B-B14F-4D97-AF65-F5344CB8AC3E}">
        <p14:creationId xmlns:p14="http://schemas.microsoft.com/office/powerpoint/2010/main" val="562791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82179"/>
            <a:ext cx="10515600" cy="625096"/>
          </a:xfrm>
        </p:spPr>
        <p:txBody>
          <a:bodyPr>
            <a:normAutofit/>
          </a:bodyPr>
          <a:lstStyle/>
          <a:p>
            <a:r>
              <a:rPr lang="es-ES" sz="3600" b="1" dirty="0" smtClean="0">
                <a:solidFill>
                  <a:schemeClr val="accent6">
                    <a:lumMod val="50000"/>
                  </a:schemeClr>
                </a:solidFill>
                <a:latin typeface="+mn-lt"/>
              </a:rPr>
              <a:t>Marco general: Directiva de </a:t>
            </a:r>
            <a:r>
              <a:rPr lang="es-ES" sz="3600" b="1" dirty="0" err="1" smtClean="0">
                <a:solidFill>
                  <a:schemeClr val="accent6">
                    <a:lumMod val="50000"/>
                  </a:schemeClr>
                </a:solidFill>
                <a:latin typeface="+mn-lt"/>
              </a:rPr>
              <a:t>Ecodiseño</a:t>
            </a:r>
            <a:r>
              <a:rPr lang="es-ES" sz="3600" b="1" dirty="0" smtClean="0">
                <a:solidFill>
                  <a:schemeClr val="accent6">
                    <a:lumMod val="50000"/>
                  </a:schemeClr>
                </a:solidFill>
                <a:latin typeface="+mn-lt"/>
              </a:rPr>
              <a:t> 2009/125/CE</a:t>
            </a:r>
            <a:endParaRPr lang="es-ES" sz="3600" b="1" dirty="0">
              <a:solidFill>
                <a:schemeClr val="accent6">
                  <a:lumMod val="50000"/>
                </a:schemeClr>
              </a:solidFill>
              <a:latin typeface="+mn-lt"/>
            </a:endParaRPr>
          </a:p>
        </p:txBody>
      </p:sp>
      <p:sp>
        <p:nvSpPr>
          <p:cNvPr id="3" name="Marcador de contenido 2"/>
          <p:cNvSpPr>
            <a:spLocks noGrp="1"/>
          </p:cNvSpPr>
          <p:nvPr>
            <p:ph idx="1"/>
          </p:nvPr>
        </p:nvSpPr>
        <p:spPr>
          <a:xfrm>
            <a:off x="1087590" y="1814202"/>
            <a:ext cx="10515600" cy="3589097"/>
          </a:xfrm>
        </p:spPr>
        <p:txBody>
          <a:bodyPr>
            <a:normAutofit/>
          </a:bodyPr>
          <a:lstStyle/>
          <a:p>
            <a:pPr>
              <a:buClr>
                <a:schemeClr val="accent6">
                  <a:lumMod val="50000"/>
                </a:schemeClr>
              </a:buClr>
              <a:buFont typeface="Wingdings" pitchFamily="2" charset="2"/>
              <a:buChar char="§"/>
            </a:pPr>
            <a:r>
              <a:rPr lang="es-ES" sz="2400" dirty="0" smtClean="0">
                <a:solidFill>
                  <a:schemeClr val="tx1">
                    <a:lumMod val="65000"/>
                    <a:lumOff val="35000"/>
                  </a:schemeClr>
                </a:solidFill>
              </a:rPr>
              <a:t>Establece una serie de </a:t>
            </a:r>
            <a:r>
              <a:rPr lang="es-ES" sz="2400" b="1" dirty="0" smtClean="0"/>
              <a:t>requisitos</a:t>
            </a:r>
            <a:r>
              <a:rPr lang="es-ES" sz="2400" dirty="0" smtClean="0">
                <a:solidFill>
                  <a:schemeClr val="tx1">
                    <a:lumMod val="65000"/>
                    <a:lumOff val="35000"/>
                  </a:schemeClr>
                </a:solidFill>
              </a:rPr>
              <a:t> </a:t>
            </a:r>
            <a:r>
              <a:rPr lang="es-ES" sz="2400" b="1" dirty="0" smtClean="0"/>
              <a:t>comunitarios</a:t>
            </a:r>
            <a:r>
              <a:rPr lang="es-ES" sz="2400" dirty="0" smtClean="0">
                <a:solidFill>
                  <a:schemeClr val="tx1">
                    <a:lumMod val="65000"/>
                    <a:lumOff val="35000"/>
                  </a:schemeClr>
                </a:solidFill>
              </a:rPr>
              <a:t> de </a:t>
            </a:r>
            <a:r>
              <a:rPr lang="es-ES" sz="2400" b="1" dirty="0" smtClean="0"/>
              <a:t>diseño</a:t>
            </a:r>
            <a:r>
              <a:rPr lang="es-ES" sz="2400" dirty="0" smtClean="0">
                <a:solidFill>
                  <a:schemeClr val="tx1">
                    <a:lumMod val="65000"/>
                    <a:lumOff val="35000"/>
                  </a:schemeClr>
                </a:solidFill>
              </a:rPr>
              <a:t> </a:t>
            </a:r>
            <a:r>
              <a:rPr lang="es-ES" sz="2400" b="1" dirty="0" smtClean="0"/>
              <a:t>ecológico</a:t>
            </a:r>
            <a:r>
              <a:rPr lang="es-ES" sz="2400" dirty="0" smtClean="0">
                <a:solidFill>
                  <a:schemeClr val="tx1">
                    <a:lumMod val="65000"/>
                    <a:lumOff val="35000"/>
                  </a:schemeClr>
                </a:solidFill>
              </a:rPr>
              <a:t> aplicables a los </a:t>
            </a:r>
            <a:r>
              <a:rPr lang="es-ES" sz="2400" b="1" dirty="0" smtClean="0"/>
              <a:t>productos</a:t>
            </a:r>
            <a:r>
              <a:rPr lang="es-ES" sz="2400" dirty="0" smtClean="0">
                <a:solidFill>
                  <a:schemeClr val="tx1">
                    <a:lumMod val="65000"/>
                    <a:lumOff val="35000"/>
                  </a:schemeClr>
                </a:solidFill>
              </a:rPr>
              <a:t> </a:t>
            </a:r>
            <a:r>
              <a:rPr lang="es-ES" sz="2400" b="1" dirty="0" smtClean="0"/>
              <a:t>relacionados</a:t>
            </a:r>
            <a:r>
              <a:rPr lang="es-ES" sz="2400" dirty="0" smtClean="0">
                <a:solidFill>
                  <a:schemeClr val="tx1">
                    <a:lumMod val="65000"/>
                    <a:lumOff val="35000"/>
                  </a:schemeClr>
                </a:solidFill>
              </a:rPr>
              <a:t> </a:t>
            </a:r>
            <a:r>
              <a:rPr lang="es-ES" sz="2400" b="1" dirty="0" smtClean="0"/>
              <a:t>con</a:t>
            </a:r>
            <a:r>
              <a:rPr lang="es-ES" sz="2400" dirty="0" smtClean="0">
                <a:solidFill>
                  <a:schemeClr val="tx1">
                    <a:lumMod val="65000"/>
                    <a:lumOff val="35000"/>
                  </a:schemeClr>
                </a:solidFill>
              </a:rPr>
              <a:t> </a:t>
            </a:r>
            <a:r>
              <a:rPr lang="es-ES" sz="2400" b="1" dirty="0" smtClean="0"/>
              <a:t>la</a:t>
            </a:r>
            <a:r>
              <a:rPr lang="es-ES" sz="2400" dirty="0" smtClean="0">
                <a:solidFill>
                  <a:schemeClr val="tx1">
                    <a:lumMod val="65000"/>
                    <a:lumOff val="35000"/>
                  </a:schemeClr>
                </a:solidFill>
              </a:rPr>
              <a:t> </a:t>
            </a:r>
            <a:r>
              <a:rPr lang="es-ES" sz="2400" b="1" dirty="0" smtClean="0"/>
              <a:t>energía</a:t>
            </a:r>
            <a:endParaRPr lang="es-ES" sz="2400" dirty="0" smtClean="0">
              <a:solidFill>
                <a:schemeClr val="tx1">
                  <a:lumMod val="65000"/>
                  <a:lumOff val="35000"/>
                </a:schemeClr>
              </a:solidFill>
            </a:endParaRPr>
          </a:p>
          <a:p>
            <a:pPr>
              <a:buClr>
                <a:schemeClr val="accent6">
                  <a:lumMod val="50000"/>
                </a:schemeClr>
              </a:buClr>
              <a:buFont typeface="Wingdings" pitchFamily="2" charset="2"/>
              <a:buChar char="§"/>
            </a:pPr>
            <a:r>
              <a:rPr lang="es-ES" sz="2400" dirty="0" smtClean="0">
                <a:solidFill>
                  <a:schemeClr val="tx1">
                    <a:lumMod val="65000"/>
                    <a:lumOff val="35000"/>
                  </a:schemeClr>
                </a:solidFill>
              </a:rPr>
              <a:t>Establece </a:t>
            </a:r>
            <a:r>
              <a:rPr lang="es-ES" sz="2400" b="1" dirty="0" smtClean="0"/>
              <a:t>medidas de ejecución</a:t>
            </a:r>
            <a:r>
              <a:rPr lang="es-ES" sz="2400" dirty="0" smtClean="0">
                <a:solidFill>
                  <a:schemeClr val="tx1">
                    <a:lumMod val="65000"/>
                    <a:lumOff val="35000"/>
                  </a:schemeClr>
                </a:solidFill>
              </a:rPr>
              <a:t>  según </a:t>
            </a:r>
            <a:r>
              <a:rPr lang="es-ES" sz="2400" b="1" dirty="0" smtClean="0"/>
              <a:t>criterios</a:t>
            </a:r>
            <a:r>
              <a:rPr lang="es-ES" sz="2400" dirty="0" smtClean="0">
                <a:solidFill>
                  <a:schemeClr val="tx1">
                    <a:lumMod val="65000"/>
                    <a:lumOff val="35000"/>
                  </a:schemeClr>
                </a:solidFill>
              </a:rPr>
              <a:t> como volumen significativo de ventas, impacto ambiental y no supongan costes excesivos</a:t>
            </a:r>
          </a:p>
          <a:p>
            <a:pPr>
              <a:buClr>
                <a:schemeClr val="accent6">
                  <a:lumMod val="50000"/>
                </a:schemeClr>
              </a:buClr>
              <a:buFont typeface="Wingdings" pitchFamily="2" charset="2"/>
              <a:buChar char="§"/>
            </a:pPr>
            <a:r>
              <a:rPr lang="es-ES" sz="2400" dirty="0" smtClean="0">
                <a:solidFill>
                  <a:schemeClr val="tx1">
                    <a:lumMod val="65000"/>
                    <a:lumOff val="35000"/>
                  </a:schemeClr>
                </a:solidFill>
              </a:rPr>
              <a:t>Establece un </a:t>
            </a:r>
            <a:r>
              <a:rPr lang="es-ES" sz="2400" b="1" dirty="0" smtClean="0"/>
              <a:t>método dinámico</a:t>
            </a:r>
            <a:r>
              <a:rPr lang="es-ES" sz="2400" dirty="0" smtClean="0">
                <a:solidFill>
                  <a:schemeClr val="tx1">
                    <a:lumMod val="65000"/>
                    <a:lumOff val="35000"/>
                  </a:schemeClr>
                </a:solidFill>
              </a:rPr>
              <a:t> para adoptar requisitos específicos de diseño ecológico en </a:t>
            </a:r>
            <a:r>
              <a:rPr lang="es-ES" sz="2400" b="1" dirty="0" smtClean="0"/>
              <a:t>determinados productos</a:t>
            </a:r>
          </a:p>
          <a:p>
            <a:pPr>
              <a:buClr>
                <a:schemeClr val="accent6">
                  <a:lumMod val="50000"/>
                </a:schemeClr>
              </a:buClr>
              <a:buFont typeface="Wingdings" pitchFamily="2" charset="2"/>
              <a:buChar char="§"/>
            </a:pPr>
            <a:r>
              <a:rPr lang="es-ES" sz="2400" dirty="0" smtClean="0">
                <a:solidFill>
                  <a:schemeClr val="tx1">
                    <a:lumMod val="65000"/>
                    <a:lumOff val="35000"/>
                  </a:schemeClr>
                </a:solidFill>
              </a:rPr>
              <a:t> Toma en consideración el </a:t>
            </a:r>
            <a:r>
              <a:rPr lang="es-ES" sz="2400" b="1" dirty="0" smtClean="0"/>
              <a:t>ciclo de vida </a:t>
            </a:r>
            <a:r>
              <a:rPr lang="es-ES" sz="2400" dirty="0" smtClean="0">
                <a:solidFill>
                  <a:schemeClr val="tx1">
                    <a:lumMod val="65000"/>
                    <a:lumOff val="35000"/>
                  </a:schemeClr>
                </a:solidFill>
              </a:rPr>
              <a:t>de los productos que se regulan</a:t>
            </a:r>
          </a:p>
          <a:p>
            <a:pPr>
              <a:buClr>
                <a:schemeClr val="accent6">
                  <a:lumMod val="50000"/>
                </a:schemeClr>
              </a:buClr>
              <a:buFont typeface="Wingdings" pitchFamily="2" charset="2"/>
              <a:buChar char="§"/>
            </a:pPr>
            <a:r>
              <a:rPr lang="es-ES" sz="2400" dirty="0" smtClean="0">
                <a:solidFill>
                  <a:schemeClr val="tx1">
                    <a:lumMod val="65000"/>
                    <a:lumOff val="35000"/>
                  </a:schemeClr>
                </a:solidFill>
              </a:rPr>
              <a:t>Su desarrollo se concreta en </a:t>
            </a:r>
            <a:r>
              <a:rPr lang="es-ES" sz="2400" b="1" dirty="0" smtClean="0"/>
              <a:t>Reglamentos específicos </a:t>
            </a:r>
            <a:r>
              <a:rPr lang="es-ES" sz="2400" dirty="0" smtClean="0">
                <a:solidFill>
                  <a:schemeClr val="tx1">
                    <a:lumMod val="65000"/>
                    <a:lumOff val="35000"/>
                  </a:schemeClr>
                </a:solidFill>
              </a:rPr>
              <a:t>sobre una serie de productos a través de un </a:t>
            </a:r>
            <a:r>
              <a:rPr lang="es-ES" sz="2400" b="1" dirty="0" smtClean="0"/>
              <a:t>proceso en etapas</a:t>
            </a:r>
            <a:r>
              <a:rPr lang="es-ES" sz="2400" dirty="0" smtClean="0">
                <a:solidFill>
                  <a:schemeClr val="tx1">
                    <a:lumMod val="65000"/>
                    <a:lumOff val="35000"/>
                  </a:schemeClr>
                </a:solidFill>
              </a:rPr>
              <a:t>:</a:t>
            </a:r>
          </a:p>
          <a:p>
            <a:pPr>
              <a:buClr>
                <a:schemeClr val="accent6">
                  <a:lumMod val="50000"/>
                </a:schemeClr>
              </a:buClr>
            </a:pPr>
            <a:endParaRPr lang="es-ES" sz="2400" dirty="0" smtClean="0"/>
          </a:p>
          <a:p>
            <a:pPr>
              <a:buClr>
                <a:schemeClr val="accent6">
                  <a:lumMod val="50000"/>
                </a:schemeClr>
              </a:buClr>
            </a:pPr>
            <a:endParaRPr lang="es-ES" sz="2400" dirty="0"/>
          </a:p>
        </p:txBody>
      </p:sp>
      <p:sp>
        <p:nvSpPr>
          <p:cNvPr id="5" name="4 Pentágono"/>
          <p:cNvSpPr/>
          <p:nvPr/>
        </p:nvSpPr>
        <p:spPr>
          <a:xfrm>
            <a:off x="1454740" y="5701135"/>
            <a:ext cx="1066799" cy="775855"/>
          </a:xfrm>
          <a:prstGeom prst="homePlat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t>PLAN DE TRABAJO</a:t>
            </a:r>
            <a:endParaRPr lang="es-ES" sz="1400" b="1" dirty="0"/>
          </a:p>
        </p:txBody>
      </p:sp>
      <p:sp>
        <p:nvSpPr>
          <p:cNvPr id="6" name="5 Cheurón"/>
          <p:cNvSpPr/>
          <p:nvPr/>
        </p:nvSpPr>
        <p:spPr>
          <a:xfrm>
            <a:off x="2244473" y="5694208"/>
            <a:ext cx="2188994" cy="789709"/>
          </a:xfrm>
          <a:prstGeom prst="chevron">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t>ESTUDIO PREPARATORIO</a:t>
            </a:r>
          </a:p>
        </p:txBody>
      </p:sp>
      <p:sp>
        <p:nvSpPr>
          <p:cNvPr id="7" name="6 Cheurón"/>
          <p:cNvSpPr/>
          <p:nvPr/>
        </p:nvSpPr>
        <p:spPr>
          <a:xfrm>
            <a:off x="4156457" y="5694208"/>
            <a:ext cx="1953409" cy="789709"/>
          </a:xfrm>
          <a:prstGeom prst="chevron">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t>FORO CONSULTIVO</a:t>
            </a:r>
          </a:p>
        </p:txBody>
      </p:sp>
      <p:sp>
        <p:nvSpPr>
          <p:cNvPr id="8" name="7 Cheurón"/>
          <p:cNvSpPr/>
          <p:nvPr/>
        </p:nvSpPr>
        <p:spPr>
          <a:xfrm>
            <a:off x="5846762" y="5694208"/>
            <a:ext cx="1911795" cy="789709"/>
          </a:xfrm>
          <a:prstGeom prst="chevron">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t>COMITÉ REGULADOR</a:t>
            </a:r>
          </a:p>
        </p:txBody>
      </p:sp>
      <p:sp>
        <p:nvSpPr>
          <p:cNvPr id="9" name="8 Cheurón"/>
          <p:cNvSpPr/>
          <p:nvPr/>
        </p:nvSpPr>
        <p:spPr>
          <a:xfrm>
            <a:off x="7481647" y="5694208"/>
            <a:ext cx="2050292" cy="789709"/>
          </a:xfrm>
          <a:prstGeom prst="chevron">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t>PUBLICACIÓN REGLAMENTO</a:t>
            </a:r>
          </a:p>
        </p:txBody>
      </p:sp>
      <p:sp>
        <p:nvSpPr>
          <p:cNvPr id="10" name="9 Cheurón"/>
          <p:cNvSpPr/>
          <p:nvPr/>
        </p:nvSpPr>
        <p:spPr>
          <a:xfrm>
            <a:off x="9241227" y="5694208"/>
            <a:ext cx="2050292" cy="789709"/>
          </a:xfrm>
          <a:prstGeom prst="chevron">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t>REVISIÓN REGLAMENTO</a:t>
            </a:r>
          </a:p>
        </p:txBody>
      </p:sp>
    </p:spTree>
    <p:extLst>
      <p:ext uri="{BB962C8B-B14F-4D97-AF65-F5344CB8AC3E}">
        <p14:creationId xmlns:p14="http://schemas.microsoft.com/office/powerpoint/2010/main" val="2819944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88600"/>
            <a:ext cx="10515600" cy="632401"/>
          </a:xfrm>
        </p:spPr>
        <p:txBody>
          <a:bodyPr>
            <a:normAutofit/>
          </a:bodyPr>
          <a:lstStyle/>
          <a:p>
            <a:r>
              <a:rPr lang="es-ES" sz="3600" b="1" smtClean="0">
                <a:solidFill>
                  <a:schemeClr val="accent6">
                    <a:lumMod val="50000"/>
                  </a:schemeClr>
                </a:solidFill>
                <a:latin typeface="+mn-lt"/>
              </a:rPr>
              <a:t>Revisión </a:t>
            </a:r>
            <a:r>
              <a:rPr lang="es-ES" sz="3600" b="1" dirty="0" smtClean="0">
                <a:solidFill>
                  <a:schemeClr val="accent6">
                    <a:lumMod val="50000"/>
                  </a:schemeClr>
                </a:solidFill>
                <a:latin typeface="+mn-lt"/>
              </a:rPr>
              <a:t>de Reglamentos específicos mas recientes</a:t>
            </a:r>
            <a:endParaRPr lang="es-ES" sz="3600" b="1" dirty="0">
              <a:solidFill>
                <a:schemeClr val="accent6">
                  <a:lumMod val="50000"/>
                </a:schemeClr>
              </a:solidFill>
              <a:latin typeface="+mn-lt"/>
            </a:endParaRPr>
          </a:p>
        </p:txBody>
      </p:sp>
      <p:sp>
        <p:nvSpPr>
          <p:cNvPr id="3" name="Marcador de contenido 2"/>
          <p:cNvSpPr>
            <a:spLocks noGrp="1"/>
          </p:cNvSpPr>
          <p:nvPr>
            <p:ph idx="1"/>
          </p:nvPr>
        </p:nvSpPr>
        <p:spPr>
          <a:xfrm>
            <a:off x="838200" y="1654245"/>
            <a:ext cx="10515600" cy="4896803"/>
          </a:xfrm>
        </p:spPr>
        <p:txBody>
          <a:bodyPr>
            <a:normAutofit/>
          </a:bodyPr>
          <a:lstStyle/>
          <a:p>
            <a:pPr>
              <a:buClr>
                <a:schemeClr val="accent6">
                  <a:lumMod val="50000"/>
                </a:schemeClr>
              </a:buClr>
              <a:buFont typeface="Wingdings" pitchFamily="2" charset="2"/>
              <a:buChar char="§"/>
            </a:pPr>
            <a:r>
              <a:rPr lang="es-ES" sz="2200" b="1" dirty="0" smtClean="0"/>
              <a:t>Se han revisado los Reglamentos </a:t>
            </a:r>
            <a:r>
              <a:rPr lang="es-ES" sz="2200" dirty="0" smtClean="0">
                <a:solidFill>
                  <a:schemeClr val="tx1">
                    <a:lumMod val="65000"/>
                    <a:lumOff val="35000"/>
                  </a:schemeClr>
                </a:solidFill>
              </a:rPr>
              <a:t>relativos a: aparatos domésticos de refrigeración, lavadoras, lavavajillas, aparatos de iluminación, motores eléctricos, transformadores, aparatos de refrigeración para venta directa, equipos de soldadura y equipos externos de alimentación eléctrica</a:t>
            </a:r>
            <a:r>
              <a:rPr lang="es-ES" sz="2200" dirty="0">
                <a:solidFill>
                  <a:schemeClr val="tx1">
                    <a:lumMod val="65000"/>
                    <a:lumOff val="35000"/>
                  </a:schemeClr>
                </a:solidFill>
              </a:rPr>
              <a:t>. Se ha adoptado un Reglamento sobre Servidores y almacenamiento de </a:t>
            </a:r>
            <a:r>
              <a:rPr lang="es-ES" sz="2200" dirty="0" smtClean="0">
                <a:solidFill>
                  <a:schemeClr val="tx1">
                    <a:lumMod val="65000"/>
                    <a:lumOff val="35000"/>
                  </a:schemeClr>
                </a:solidFill>
              </a:rPr>
              <a:t>datos</a:t>
            </a:r>
          </a:p>
          <a:p>
            <a:pPr>
              <a:buClr>
                <a:schemeClr val="accent6">
                  <a:lumMod val="50000"/>
                </a:schemeClr>
              </a:buClr>
              <a:buFont typeface="Wingdings" pitchFamily="2" charset="2"/>
              <a:buChar char="§"/>
            </a:pPr>
            <a:r>
              <a:rPr lang="es-ES" sz="2200" dirty="0">
                <a:solidFill>
                  <a:schemeClr val="tx1">
                    <a:lumMod val="65000"/>
                    <a:lumOff val="35000"/>
                  </a:schemeClr>
                </a:solidFill>
              </a:rPr>
              <a:t>En todos estos reglamentos se persigue el </a:t>
            </a:r>
            <a:r>
              <a:rPr lang="es-ES" sz="2200" b="1" dirty="0"/>
              <a:t>mantenimiento</a:t>
            </a:r>
            <a:r>
              <a:rPr lang="es-ES" sz="2200" dirty="0">
                <a:solidFill>
                  <a:schemeClr val="tx1">
                    <a:lumMod val="65000"/>
                    <a:lumOff val="35000"/>
                  </a:schemeClr>
                </a:solidFill>
              </a:rPr>
              <a:t> (y en muchos de ellos la </a:t>
            </a:r>
            <a:r>
              <a:rPr lang="es-ES" sz="2200" b="1" dirty="0"/>
              <a:t>mejora</a:t>
            </a:r>
            <a:r>
              <a:rPr lang="es-ES" sz="2200" dirty="0">
                <a:solidFill>
                  <a:schemeClr val="tx1">
                    <a:lumMod val="65000"/>
                    <a:lumOff val="35000"/>
                  </a:schemeClr>
                </a:solidFill>
              </a:rPr>
              <a:t>) de los </a:t>
            </a:r>
            <a:r>
              <a:rPr lang="es-ES" sz="2200" b="1" dirty="0"/>
              <a:t>requisitos de </a:t>
            </a:r>
            <a:r>
              <a:rPr lang="es-ES" sz="2200" b="1" dirty="0" smtClean="0"/>
              <a:t>funcionalidad</a:t>
            </a:r>
            <a:endParaRPr lang="es-ES" sz="2200" dirty="0">
              <a:solidFill>
                <a:schemeClr val="tx1">
                  <a:lumMod val="65000"/>
                  <a:lumOff val="35000"/>
                </a:schemeClr>
              </a:solidFill>
            </a:endParaRPr>
          </a:p>
          <a:p>
            <a:pPr>
              <a:buClr>
                <a:schemeClr val="accent6">
                  <a:lumMod val="50000"/>
                </a:schemeClr>
              </a:buClr>
              <a:buFont typeface="Wingdings" pitchFamily="2" charset="2"/>
              <a:buChar char="§"/>
            </a:pPr>
            <a:r>
              <a:rPr lang="es-ES" sz="2200" dirty="0" smtClean="0">
                <a:solidFill>
                  <a:schemeClr val="tx1">
                    <a:lumMod val="65000"/>
                    <a:lumOff val="35000"/>
                  </a:schemeClr>
                </a:solidFill>
              </a:rPr>
              <a:t>La revisión de estos reglamentos se ha centrado, entre otros, en:</a:t>
            </a:r>
          </a:p>
          <a:p>
            <a:pPr lvl="1">
              <a:buClr>
                <a:schemeClr val="accent6">
                  <a:lumMod val="50000"/>
                </a:schemeClr>
              </a:buClr>
            </a:pPr>
            <a:r>
              <a:rPr lang="es-ES" sz="2200" b="1" dirty="0" smtClean="0"/>
              <a:t>Puesta al día de los requisitos de eficiencia energética </a:t>
            </a:r>
            <a:r>
              <a:rPr lang="es-ES" sz="2200" dirty="0" smtClean="0">
                <a:solidFill>
                  <a:schemeClr val="tx1">
                    <a:lumMod val="65000"/>
                    <a:lumOff val="35000"/>
                  </a:schemeClr>
                </a:solidFill>
              </a:rPr>
              <a:t>basado en el análisis de las técnicas disponibles actualmente</a:t>
            </a:r>
          </a:p>
          <a:p>
            <a:pPr lvl="1">
              <a:buClr>
                <a:schemeClr val="accent6">
                  <a:lumMod val="50000"/>
                </a:schemeClr>
              </a:buClr>
            </a:pPr>
            <a:r>
              <a:rPr lang="es-ES" sz="2200" b="1" dirty="0" smtClean="0"/>
              <a:t>Incorporación de los principios de economía circular </a:t>
            </a:r>
          </a:p>
          <a:p>
            <a:pPr lvl="1">
              <a:buClr>
                <a:schemeClr val="accent6">
                  <a:lumMod val="50000"/>
                </a:schemeClr>
              </a:buClr>
            </a:pPr>
            <a:r>
              <a:rPr lang="es-ES" sz="2200" b="1" dirty="0" smtClean="0">
                <a:solidFill>
                  <a:schemeClr val="tx1">
                    <a:lumMod val="65000"/>
                    <a:lumOff val="35000"/>
                  </a:schemeClr>
                </a:solidFill>
              </a:rPr>
              <a:t>Clarificación del alcance </a:t>
            </a:r>
            <a:r>
              <a:rPr lang="es-ES" sz="2200" dirty="0" smtClean="0">
                <a:solidFill>
                  <a:schemeClr val="tx1">
                    <a:lumMod val="65000"/>
                    <a:lumOff val="35000"/>
                  </a:schemeClr>
                </a:solidFill>
              </a:rPr>
              <a:t>correspondiente</a:t>
            </a:r>
          </a:p>
          <a:p>
            <a:pPr lvl="1">
              <a:buClr>
                <a:schemeClr val="accent6">
                  <a:lumMod val="50000"/>
                </a:schemeClr>
              </a:buClr>
            </a:pPr>
            <a:r>
              <a:rPr lang="es-ES" sz="2200" dirty="0" smtClean="0">
                <a:solidFill>
                  <a:schemeClr val="tx1">
                    <a:lumMod val="65000"/>
                    <a:lumOff val="35000"/>
                  </a:schemeClr>
                </a:solidFill>
              </a:rPr>
              <a:t>Clarificación en asuntos relativos a </a:t>
            </a:r>
            <a:r>
              <a:rPr lang="es-ES" sz="2200" b="1" dirty="0" smtClean="0"/>
              <a:t>inspección de mercado</a:t>
            </a:r>
          </a:p>
          <a:p>
            <a:pPr marL="457200" lvl="1" indent="0">
              <a:buClr>
                <a:schemeClr val="accent6">
                  <a:lumMod val="50000"/>
                </a:schemeClr>
              </a:buClr>
              <a:buFont typeface="Wingdings" pitchFamily="2" charset="2"/>
              <a:buChar char="§"/>
            </a:pPr>
            <a:endParaRPr lang="es-ES" sz="1600" dirty="0" smtClean="0"/>
          </a:p>
          <a:p>
            <a:pPr lvl="1">
              <a:buClr>
                <a:schemeClr val="accent6">
                  <a:lumMod val="50000"/>
                </a:schemeClr>
              </a:buClr>
              <a:buFont typeface="Wingdings" pitchFamily="2" charset="2"/>
              <a:buChar char="§"/>
            </a:pPr>
            <a:endParaRPr lang="es-ES" sz="1600" dirty="0" smtClean="0"/>
          </a:p>
          <a:p>
            <a:pPr>
              <a:buClr>
                <a:schemeClr val="accent6">
                  <a:lumMod val="50000"/>
                </a:schemeClr>
              </a:buClr>
              <a:buFont typeface="Wingdings" pitchFamily="2" charset="2"/>
              <a:buChar char="§"/>
            </a:pPr>
            <a:endParaRPr lang="es-ES" sz="2000" dirty="0"/>
          </a:p>
        </p:txBody>
      </p:sp>
    </p:spTree>
    <p:extLst>
      <p:ext uri="{BB962C8B-B14F-4D97-AF65-F5344CB8AC3E}">
        <p14:creationId xmlns:p14="http://schemas.microsoft.com/office/powerpoint/2010/main" val="1937435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235984"/>
            <a:ext cx="10515600" cy="582526"/>
          </a:xfrm>
        </p:spPr>
        <p:txBody>
          <a:bodyPr>
            <a:normAutofit fontScale="90000"/>
          </a:bodyPr>
          <a:lstStyle/>
          <a:p>
            <a:r>
              <a:rPr lang="es-ES" sz="3600" b="1" dirty="0" smtClean="0">
                <a:solidFill>
                  <a:schemeClr val="accent6">
                    <a:lumMod val="50000"/>
                  </a:schemeClr>
                </a:solidFill>
                <a:latin typeface="+mn-lt"/>
              </a:rPr>
              <a:t>Novedades en cuanto a requisitos</a:t>
            </a:r>
            <a:endParaRPr lang="es-ES" sz="3600" b="1" dirty="0">
              <a:solidFill>
                <a:schemeClr val="accent6">
                  <a:lumMod val="50000"/>
                </a:schemeClr>
              </a:solidFill>
              <a:latin typeface="+mn-lt"/>
            </a:endParaRPr>
          </a:p>
        </p:txBody>
      </p:sp>
      <p:sp>
        <p:nvSpPr>
          <p:cNvPr id="3" name="Marcador de contenido 2"/>
          <p:cNvSpPr>
            <a:spLocks noGrp="1"/>
          </p:cNvSpPr>
          <p:nvPr>
            <p:ph idx="1"/>
          </p:nvPr>
        </p:nvSpPr>
        <p:spPr>
          <a:xfrm>
            <a:off x="838200" y="1971293"/>
            <a:ext cx="10515600" cy="4708182"/>
          </a:xfrm>
        </p:spPr>
        <p:txBody>
          <a:bodyPr>
            <a:normAutofit fontScale="92500"/>
          </a:bodyPr>
          <a:lstStyle/>
          <a:p>
            <a:pPr>
              <a:buClr>
                <a:schemeClr val="accent6">
                  <a:lumMod val="50000"/>
                </a:schemeClr>
              </a:buClr>
              <a:buFont typeface="Wingdings" panose="05000000000000000000" pitchFamily="2" charset="2"/>
              <a:buChar char="§"/>
            </a:pPr>
            <a:r>
              <a:rPr lang="es-ES" sz="2400" dirty="0">
                <a:solidFill>
                  <a:schemeClr val="tx1">
                    <a:lumMod val="65000"/>
                    <a:lumOff val="35000"/>
                  </a:schemeClr>
                </a:solidFill>
              </a:rPr>
              <a:t>Como novedad se regulan asuntos relacionados con políticas de </a:t>
            </a:r>
            <a:r>
              <a:rPr lang="es-ES" sz="2400" b="1" dirty="0"/>
              <a:t>eficiencia en el uso de los materiales</a:t>
            </a:r>
            <a:r>
              <a:rPr lang="es-ES" sz="2400" dirty="0">
                <a:solidFill>
                  <a:schemeClr val="tx1">
                    <a:lumMod val="65000"/>
                    <a:lumOff val="35000"/>
                  </a:schemeClr>
                </a:solidFill>
              </a:rPr>
              <a:t> y la </a:t>
            </a:r>
            <a:r>
              <a:rPr lang="es-ES" sz="2400" b="1" dirty="0"/>
              <a:t>economía circular</a:t>
            </a:r>
            <a:r>
              <a:rPr lang="es-ES" sz="2400" dirty="0">
                <a:solidFill>
                  <a:schemeClr val="tx1">
                    <a:lumMod val="65000"/>
                    <a:lumOff val="35000"/>
                  </a:schemeClr>
                </a:solidFill>
              </a:rPr>
              <a:t>. Como por ejemplo:</a:t>
            </a:r>
          </a:p>
          <a:p>
            <a:pPr lvl="1">
              <a:buClr>
                <a:schemeClr val="accent6">
                  <a:lumMod val="50000"/>
                </a:schemeClr>
              </a:buClr>
            </a:pPr>
            <a:r>
              <a:rPr lang="es-ES" dirty="0">
                <a:solidFill>
                  <a:schemeClr val="tx1">
                    <a:lumMod val="65000"/>
                    <a:lumOff val="35000"/>
                  </a:schemeClr>
                </a:solidFill>
              </a:rPr>
              <a:t>Requisitos sobre </a:t>
            </a:r>
            <a:r>
              <a:rPr lang="es-ES" b="1" dirty="0"/>
              <a:t>disponibilidad de piezas de recambio</a:t>
            </a:r>
          </a:p>
          <a:p>
            <a:pPr lvl="1">
              <a:buClr>
                <a:schemeClr val="accent6">
                  <a:lumMod val="50000"/>
                </a:schemeClr>
              </a:buClr>
            </a:pPr>
            <a:r>
              <a:rPr lang="es-ES" dirty="0">
                <a:solidFill>
                  <a:schemeClr val="tx1">
                    <a:lumMod val="65000"/>
                    <a:lumOff val="35000"/>
                  </a:schemeClr>
                </a:solidFill>
              </a:rPr>
              <a:t>Acceso a la </a:t>
            </a:r>
            <a:r>
              <a:rPr lang="es-ES" b="1" dirty="0"/>
              <a:t>información sobre reparación y mantenimiento</a:t>
            </a:r>
          </a:p>
          <a:p>
            <a:pPr lvl="1">
              <a:buClr>
                <a:schemeClr val="accent6">
                  <a:lumMod val="50000"/>
                </a:schemeClr>
              </a:buClr>
            </a:pPr>
            <a:r>
              <a:rPr lang="es-ES" b="1" dirty="0"/>
              <a:t>Plazos máximos de entrega de piezas de recambio</a:t>
            </a:r>
          </a:p>
          <a:p>
            <a:pPr lvl="1">
              <a:buClr>
                <a:schemeClr val="accent6">
                  <a:lumMod val="50000"/>
                </a:schemeClr>
              </a:buClr>
            </a:pPr>
            <a:r>
              <a:rPr lang="es-ES" b="1" dirty="0"/>
              <a:t>Requisitos</a:t>
            </a:r>
            <a:r>
              <a:rPr lang="es-ES" dirty="0">
                <a:solidFill>
                  <a:schemeClr val="tx1">
                    <a:lumMod val="65000"/>
                    <a:lumOff val="35000"/>
                  </a:schemeClr>
                </a:solidFill>
              </a:rPr>
              <a:t> de </a:t>
            </a:r>
            <a:r>
              <a:rPr lang="es-ES" b="1" dirty="0"/>
              <a:t>desmontaje para la valorización </a:t>
            </a:r>
            <a:r>
              <a:rPr lang="es-ES" dirty="0">
                <a:solidFill>
                  <a:schemeClr val="tx1">
                    <a:lumMod val="65000"/>
                    <a:lumOff val="35000"/>
                  </a:schemeClr>
                </a:solidFill>
              </a:rPr>
              <a:t>y el reciclaje de los materiales al tiempo que se evita la contaminación</a:t>
            </a:r>
          </a:p>
          <a:p>
            <a:pPr lvl="1">
              <a:buClr>
                <a:schemeClr val="accent6">
                  <a:lumMod val="50000"/>
                </a:schemeClr>
              </a:buClr>
            </a:pPr>
            <a:r>
              <a:rPr lang="es-ES" b="1" dirty="0" smtClean="0"/>
              <a:t>Requisitos </a:t>
            </a:r>
            <a:r>
              <a:rPr lang="es-ES" b="1" dirty="0"/>
              <a:t>de </a:t>
            </a:r>
            <a:r>
              <a:rPr lang="es-ES" b="1" dirty="0" smtClean="0"/>
              <a:t>información a instaladores y usuari</a:t>
            </a:r>
            <a:r>
              <a:rPr lang="es-ES" dirty="0" smtClean="0">
                <a:solidFill>
                  <a:schemeClr val="tx1">
                    <a:lumMod val="65000"/>
                    <a:lumOff val="35000"/>
                  </a:schemeClr>
                </a:solidFill>
              </a:rPr>
              <a:t>os </a:t>
            </a:r>
            <a:endParaRPr lang="es-ES" dirty="0">
              <a:solidFill>
                <a:schemeClr val="tx1">
                  <a:lumMod val="65000"/>
                  <a:lumOff val="35000"/>
                </a:schemeClr>
              </a:solidFill>
            </a:endParaRPr>
          </a:p>
          <a:p>
            <a:pPr lvl="1">
              <a:buClr>
                <a:schemeClr val="accent6">
                  <a:lumMod val="50000"/>
                </a:schemeClr>
              </a:buClr>
            </a:pPr>
            <a:r>
              <a:rPr lang="es-ES" b="1" dirty="0"/>
              <a:t>Requisitos en caso de </a:t>
            </a:r>
            <a:r>
              <a:rPr lang="es-ES" b="1" dirty="0" err="1"/>
              <a:t>refabricación</a:t>
            </a:r>
            <a:r>
              <a:rPr lang="es-ES" b="1" dirty="0"/>
              <a:t> </a:t>
            </a:r>
            <a:r>
              <a:rPr lang="es-ES" dirty="0" smtClean="0">
                <a:solidFill>
                  <a:schemeClr val="tx1">
                    <a:lumMod val="65000"/>
                    <a:lumOff val="35000"/>
                  </a:schemeClr>
                </a:solidFill>
              </a:rPr>
              <a:t>(</a:t>
            </a:r>
            <a:r>
              <a:rPr lang="es-ES" dirty="0" err="1" smtClean="0">
                <a:solidFill>
                  <a:schemeClr val="tx1">
                    <a:lumMod val="65000"/>
                    <a:lumOff val="35000"/>
                  </a:schemeClr>
                </a:solidFill>
              </a:rPr>
              <a:t>ej</a:t>
            </a:r>
            <a:r>
              <a:rPr lang="es-ES" dirty="0" smtClean="0">
                <a:solidFill>
                  <a:schemeClr val="tx1">
                    <a:lumMod val="65000"/>
                    <a:lumOff val="35000"/>
                  </a:schemeClr>
                </a:solidFill>
              </a:rPr>
              <a:t>: transformadores)</a:t>
            </a:r>
          </a:p>
          <a:p>
            <a:pPr lvl="1">
              <a:buClr>
                <a:schemeClr val="accent6">
                  <a:lumMod val="50000"/>
                </a:schemeClr>
              </a:buClr>
            </a:pPr>
            <a:r>
              <a:rPr lang="es-ES" dirty="0" smtClean="0">
                <a:solidFill>
                  <a:schemeClr val="tx1">
                    <a:lumMod val="65000"/>
                    <a:lumOff val="35000"/>
                  </a:schemeClr>
                </a:solidFill>
              </a:rPr>
              <a:t>Todos los reglamentos han introducido </a:t>
            </a:r>
            <a:r>
              <a:rPr lang="es-ES" b="1" dirty="0" smtClean="0"/>
              <a:t>un articulo para evitar practicas de elusión</a:t>
            </a:r>
            <a:r>
              <a:rPr lang="es-ES" dirty="0" smtClean="0">
                <a:solidFill>
                  <a:schemeClr val="tx1">
                    <a:lumMod val="65000"/>
                    <a:lumOff val="35000"/>
                  </a:schemeClr>
                </a:solidFill>
              </a:rPr>
              <a:t>:</a:t>
            </a:r>
            <a:r>
              <a:rPr lang="es-ES" dirty="0" smtClean="0"/>
              <a:t> </a:t>
            </a:r>
          </a:p>
          <a:p>
            <a:pPr marL="457200" lvl="1" indent="0">
              <a:buClr>
                <a:schemeClr val="accent6">
                  <a:lumMod val="50000"/>
                </a:schemeClr>
              </a:buClr>
              <a:buNone/>
            </a:pPr>
            <a:r>
              <a:rPr lang="es-ES_tradnl" sz="1500" dirty="0" smtClean="0"/>
              <a:t>”El </a:t>
            </a:r>
            <a:r>
              <a:rPr lang="es-ES_tradnl" sz="1500" dirty="0"/>
              <a:t>fabricante, el importador o su representante autorizado no introducirán en el mercado productos que hayan sido diseñados para poder detectar que están siendo objeto de ensayo (por ejemplo, reconociendo las condiciones de ensayo o el ciclo de ensayo) y reaccionar específicamente con una alteración automática de su comportamiento durante el ensayo con el objetivo de alcanzar un nivel más favorable para cualquiera de los parámetros declarados por el fabricante, el importador o su representante autorizado en la documentación técnica o incluido en cualquiera de los documentos facilitados</a:t>
            </a:r>
            <a:r>
              <a:rPr lang="es-ES_tradnl" sz="1500" dirty="0" smtClean="0"/>
              <a:t>.”</a:t>
            </a:r>
            <a:endParaRPr lang="es-ES" sz="1500" dirty="0"/>
          </a:p>
          <a:p>
            <a:pPr lvl="1"/>
            <a:endParaRPr lang="es-ES" dirty="0"/>
          </a:p>
          <a:p>
            <a:endParaRPr lang="es-ES" dirty="0"/>
          </a:p>
        </p:txBody>
      </p:sp>
    </p:spTree>
    <p:extLst>
      <p:ext uri="{BB962C8B-B14F-4D97-AF65-F5344CB8AC3E}">
        <p14:creationId xmlns:p14="http://schemas.microsoft.com/office/powerpoint/2010/main" val="1335960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57311"/>
            <a:ext cx="10515600" cy="531857"/>
          </a:xfrm>
        </p:spPr>
        <p:txBody>
          <a:bodyPr>
            <a:normAutofit/>
          </a:bodyPr>
          <a:lstStyle/>
          <a:p>
            <a:r>
              <a:rPr lang="es-ES" sz="3200" b="1" dirty="0" smtClean="0">
                <a:solidFill>
                  <a:schemeClr val="accent6">
                    <a:lumMod val="50000"/>
                  </a:schemeClr>
                </a:solidFill>
                <a:latin typeface="+mn-lt"/>
              </a:rPr>
              <a:t>Revisión de los Reglamentos</a:t>
            </a:r>
            <a:endParaRPr lang="es-ES" sz="3200" b="1" dirty="0">
              <a:solidFill>
                <a:schemeClr val="accent6">
                  <a:lumMod val="50000"/>
                </a:schemeClr>
              </a:solidFill>
              <a:latin typeface="+mn-lt"/>
            </a:endParaRPr>
          </a:p>
        </p:txBody>
      </p:sp>
      <p:sp>
        <p:nvSpPr>
          <p:cNvPr id="3" name="Marcador de contenido 2"/>
          <p:cNvSpPr>
            <a:spLocks noGrp="1"/>
          </p:cNvSpPr>
          <p:nvPr>
            <p:ph idx="1"/>
          </p:nvPr>
        </p:nvSpPr>
        <p:spPr>
          <a:xfrm>
            <a:off x="838200" y="1575860"/>
            <a:ext cx="11170920" cy="5045825"/>
          </a:xfrm>
        </p:spPr>
        <p:txBody>
          <a:bodyPr>
            <a:normAutofit fontScale="70000" lnSpcReduction="20000"/>
          </a:bodyPr>
          <a:lstStyle/>
          <a:p>
            <a:pPr>
              <a:lnSpc>
                <a:spcPct val="120000"/>
              </a:lnSpc>
            </a:pPr>
            <a:r>
              <a:rPr lang="es-ES_tradnl" sz="2600" dirty="0">
                <a:solidFill>
                  <a:schemeClr val="tx1">
                    <a:lumMod val="65000"/>
                    <a:lumOff val="35000"/>
                  </a:schemeClr>
                </a:solidFill>
              </a:rPr>
              <a:t>La Comisión revisará el presente Reglamento a la luz del </a:t>
            </a:r>
            <a:r>
              <a:rPr lang="es-ES_tradnl" sz="2600" b="1" dirty="0"/>
              <a:t>progreso tecnológico </a:t>
            </a:r>
            <a:r>
              <a:rPr lang="es-ES_tradnl" sz="2600" dirty="0">
                <a:solidFill>
                  <a:schemeClr val="tx1">
                    <a:lumMod val="65000"/>
                    <a:lumOff val="35000"/>
                  </a:schemeClr>
                </a:solidFill>
              </a:rPr>
              <a:t>y presentará al </a:t>
            </a:r>
            <a:r>
              <a:rPr lang="es-ES_tradnl" sz="2600" b="1" dirty="0"/>
              <a:t>foro consultivo </a:t>
            </a:r>
            <a:r>
              <a:rPr lang="es-ES_tradnl" sz="2600" dirty="0">
                <a:solidFill>
                  <a:schemeClr val="tx1">
                    <a:lumMod val="65000"/>
                    <a:lumOff val="35000"/>
                  </a:schemeClr>
                </a:solidFill>
              </a:rPr>
              <a:t>los resultados de la evaluación, incluido, en su caso, un </a:t>
            </a:r>
            <a:r>
              <a:rPr lang="es-ES_tradnl" sz="2600" b="1" dirty="0"/>
              <a:t>proyecto de propuesta de revisión</a:t>
            </a:r>
            <a:r>
              <a:rPr lang="es-ES_tradnl" sz="2600" dirty="0">
                <a:solidFill>
                  <a:schemeClr val="tx1">
                    <a:lumMod val="65000"/>
                    <a:lumOff val="35000"/>
                  </a:schemeClr>
                </a:solidFill>
              </a:rPr>
              <a:t>, a más tardar el 1 de julio de 2023. La revisión abordará en particular los </a:t>
            </a:r>
            <a:r>
              <a:rPr lang="es-ES_tradnl" sz="2600" b="1" dirty="0"/>
              <a:t>siguientes aspectos</a:t>
            </a:r>
            <a:r>
              <a:rPr lang="es-ES_tradnl" sz="2600" dirty="0" smtClean="0">
                <a:solidFill>
                  <a:schemeClr val="tx1">
                    <a:lumMod val="65000"/>
                    <a:lumOff val="35000"/>
                  </a:schemeClr>
                </a:solidFill>
              </a:rPr>
              <a:t>:</a:t>
            </a:r>
          </a:p>
          <a:p>
            <a:endParaRPr lang="es-ES" sz="2600" dirty="0">
              <a:solidFill>
                <a:schemeClr val="tx1">
                  <a:lumMod val="65000"/>
                  <a:lumOff val="35000"/>
                </a:schemeClr>
              </a:solidFill>
            </a:endParaRPr>
          </a:p>
          <a:p>
            <a:pPr lvl="1">
              <a:spcBef>
                <a:spcPts val="600"/>
              </a:spcBef>
              <a:spcAft>
                <a:spcPts val="600"/>
              </a:spcAft>
              <a:buClr>
                <a:schemeClr val="accent6">
                  <a:lumMod val="50000"/>
                </a:schemeClr>
              </a:buClr>
            </a:pPr>
            <a:r>
              <a:rPr lang="es-ES_tradnl" sz="2200" dirty="0">
                <a:solidFill>
                  <a:schemeClr val="tx1">
                    <a:lumMod val="65000"/>
                    <a:lumOff val="35000"/>
                  </a:schemeClr>
                </a:solidFill>
              </a:rPr>
              <a:t>el grado en que los requisitos establecidos para la 2.ª etapa han sido eficientes y la conveniencia de introducir requisitos más estrictos para una 3.ª etapa;</a:t>
            </a:r>
            <a:endParaRPr lang="es-ES" sz="2200" dirty="0">
              <a:solidFill>
                <a:schemeClr val="tx1">
                  <a:lumMod val="65000"/>
                  <a:lumOff val="35000"/>
                </a:schemeClr>
              </a:solidFill>
            </a:endParaRPr>
          </a:p>
          <a:p>
            <a:pPr lvl="1">
              <a:spcBef>
                <a:spcPts val="600"/>
              </a:spcBef>
              <a:spcAft>
                <a:spcPts val="600"/>
              </a:spcAft>
              <a:buClr>
                <a:schemeClr val="accent6">
                  <a:lumMod val="50000"/>
                </a:schemeClr>
              </a:buClr>
            </a:pPr>
            <a:r>
              <a:rPr lang="es-ES_tradnl" sz="2200" dirty="0">
                <a:solidFill>
                  <a:schemeClr val="tx1">
                    <a:lumMod val="65000"/>
                    <a:lumOff val="35000"/>
                  </a:schemeClr>
                </a:solidFill>
              </a:rPr>
              <a:t>la idoneidad de las concesiones introducidas para los transformadores de potencia medianos y grandes en los casos en que los costes de instalación habrían sido desproporcionados;</a:t>
            </a:r>
            <a:endParaRPr lang="es-ES" sz="2200" dirty="0">
              <a:solidFill>
                <a:schemeClr val="tx1">
                  <a:lumMod val="65000"/>
                  <a:lumOff val="35000"/>
                </a:schemeClr>
              </a:solidFill>
            </a:endParaRPr>
          </a:p>
          <a:p>
            <a:pPr lvl="1">
              <a:spcBef>
                <a:spcPts val="600"/>
              </a:spcBef>
              <a:spcAft>
                <a:spcPts val="600"/>
              </a:spcAft>
              <a:buClr>
                <a:schemeClr val="accent6">
                  <a:lumMod val="50000"/>
                </a:schemeClr>
              </a:buClr>
            </a:pPr>
            <a:r>
              <a:rPr lang="es-ES_tradnl" sz="2200" dirty="0">
                <a:solidFill>
                  <a:schemeClr val="tx1">
                    <a:lumMod val="65000"/>
                    <a:lumOff val="35000"/>
                  </a:schemeClr>
                </a:solidFill>
              </a:rPr>
              <a:t>la posibilidad de utilizar el cálculo del índice de eficiencia máxima para pérdidas junto a las pérdidas en valores absolutos en el caso de los transformadores de potencia medianos;</a:t>
            </a:r>
            <a:endParaRPr lang="es-ES" sz="2200" dirty="0">
              <a:solidFill>
                <a:schemeClr val="tx1">
                  <a:lumMod val="65000"/>
                  <a:lumOff val="35000"/>
                </a:schemeClr>
              </a:solidFill>
            </a:endParaRPr>
          </a:p>
          <a:p>
            <a:pPr lvl="1">
              <a:spcBef>
                <a:spcPts val="600"/>
              </a:spcBef>
              <a:spcAft>
                <a:spcPts val="600"/>
              </a:spcAft>
              <a:buClr>
                <a:schemeClr val="accent6">
                  <a:lumMod val="50000"/>
                </a:schemeClr>
              </a:buClr>
            </a:pPr>
            <a:r>
              <a:rPr lang="es-ES_tradnl" sz="2200" dirty="0">
                <a:solidFill>
                  <a:schemeClr val="tx1">
                    <a:lumMod val="65000"/>
                    <a:lumOff val="35000"/>
                  </a:schemeClr>
                </a:solidFill>
              </a:rPr>
              <a:t>la posibilidad de adoptar un enfoque tecnológicamente neutro con respecto a los requisitos mínimos aplicables a los transformadores sumergidos, los transformadores secos y, posiblemente, los transformadores electrónicos;</a:t>
            </a:r>
            <a:endParaRPr lang="es-ES" sz="2200" dirty="0">
              <a:solidFill>
                <a:schemeClr val="tx1">
                  <a:lumMod val="65000"/>
                  <a:lumOff val="35000"/>
                </a:schemeClr>
              </a:solidFill>
            </a:endParaRPr>
          </a:p>
          <a:p>
            <a:pPr lvl="1">
              <a:spcBef>
                <a:spcPts val="600"/>
              </a:spcBef>
              <a:spcAft>
                <a:spcPts val="600"/>
              </a:spcAft>
              <a:buClr>
                <a:schemeClr val="accent6">
                  <a:lumMod val="50000"/>
                </a:schemeClr>
              </a:buClr>
            </a:pPr>
            <a:r>
              <a:rPr lang="es-ES_tradnl" sz="2200" dirty="0">
                <a:solidFill>
                  <a:schemeClr val="tx1">
                    <a:lumMod val="65000"/>
                    <a:lumOff val="35000"/>
                  </a:schemeClr>
                </a:solidFill>
              </a:rPr>
              <a:t>la conveniencia de establecer requisitos mínimos de rendimiento para los transformadores de potencia pequeños;</a:t>
            </a:r>
            <a:endParaRPr lang="es-ES" sz="2200" dirty="0">
              <a:solidFill>
                <a:schemeClr val="tx1">
                  <a:lumMod val="65000"/>
                  <a:lumOff val="35000"/>
                </a:schemeClr>
              </a:solidFill>
            </a:endParaRPr>
          </a:p>
          <a:p>
            <a:pPr lvl="1">
              <a:spcBef>
                <a:spcPts val="600"/>
              </a:spcBef>
              <a:spcAft>
                <a:spcPts val="600"/>
              </a:spcAft>
              <a:buClr>
                <a:schemeClr val="accent6">
                  <a:lumMod val="50000"/>
                </a:schemeClr>
              </a:buClr>
            </a:pPr>
            <a:r>
              <a:rPr lang="es-ES_tradnl" sz="2200" dirty="0">
                <a:solidFill>
                  <a:schemeClr val="tx1">
                    <a:lumMod val="65000"/>
                    <a:lumOff val="35000"/>
                  </a:schemeClr>
                </a:solidFill>
              </a:rPr>
              <a:t>la idoneidad de las exenciones para los transformadores en aplicaciones marinas;</a:t>
            </a:r>
            <a:endParaRPr lang="es-ES" sz="2200" dirty="0">
              <a:solidFill>
                <a:schemeClr val="tx1">
                  <a:lumMod val="65000"/>
                  <a:lumOff val="35000"/>
                </a:schemeClr>
              </a:solidFill>
            </a:endParaRPr>
          </a:p>
          <a:p>
            <a:pPr lvl="1">
              <a:spcBef>
                <a:spcPts val="600"/>
              </a:spcBef>
              <a:spcAft>
                <a:spcPts val="600"/>
              </a:spcAft>
              <a:buClr>
                <a:schemeClr val="accent6">
                  <a:lumMod val="50000"/>
                </a:schemeClr>
              </a:buClr>
            </a:pPr>
            <a:r>
              <a:rPr lang="es-ES_tradnl" sz="2200" dirty="0">
                <a:solidFill>
                  <a:schemeClr val="tx1">
                    <a:lumMod val="65000"/>
                    <a:lumOff val="35000"/>
                  </a:schemeClr>
                </a:solidFill>
              </a:rPr>
              <a:t>la idoneidad de las concesiones para transformadores de montaje en postes y para combinaciones especiales de tensiones en las bobinas en el caso de transformadores de potencia medianos;</a:t>
            </a:r>
            <a:endParaRPr lang="es-ES" sz="2200" dirty="0">
              <a:solidFill>
                <a:schemeClr val="tx1">
                  <a:lumMod val="65000"/>
                  <a:lumOff val="35000"/>
                </a:schemeClr>
              </a:solidFill>
            </a:endParaRPr>
          </a:p>
          <a:p>
            <a:pPr lvl="1">
              <a:spcBef>
                <a:spcPts val="600"/>
              </a:spcBef>
              <a:spcAft>
                <a:spcPts val="600"/>
              </a:spcAft>
              <a:buClr>
                <a:schemeClr val="accent6">
                  <a:lumMod val="50000"/>
                </a:schemeClr>
              </a:buClr>
            </a:pPr>
            <a:r>
              <a:rPr lang="es-ES_tradnl" sz="2200" dirty="0">
                <a:solidFill>
                  <a:schemeClr val="tx1">
                    <a:lumMod val="65000"/>
                    <a:lumOff val="35000"/>
                  </a:schemeClr>
                </a:solidFill>
              </a:rPr>
              <a:t>la posibilidad y la conveniencia de considerar impactos medioambientales distintos de la energía en la fase de utilización, en particular el ruido y la eficiencia de los </a:t>
            </a:r>
            <a:r>
              <a:rPr lang="es-ES_tradnl" sz="2200" dirty="0" smtClean="0">
                <a:solidFill>
                  <a:schemeClr val="tx1">
                    <a:lumMod val="65000"/>
                    <a:lumOff val="35000"/>
                  </a:schemeClr>
                </a:solidFill>
              </a:rPr>
              <a:t>materiales</a:t>
            </a:r>
            <a:endParaRPr lang="es-ES" sz="2200" dirty="0">
              <a:solidFill>
                <a:schemeClr val="tx1">
                  <a:lumMod val="65000"/>
                  <a:lumOff val="35000"/>
                </a:schemeClr>
              </a:solidFill>
            </a:endParaRPr>
          </a:p>
          <a:p>
            <a:endParaRPr lang="es-ES" sz="2400" dirty="0">
              <a:solidFill>
                <a:schemeClr val="tx1">
                  <a:lumMod val="65000"/>
                  <a:lumOff val="35000"/>
                </a:schemeClr>
              </a:solidFill>
            </a:endParaRPr>
          </a:p>
        </p:txBody>
      </p:sp>
    </p:spTree>
    <p:extLst>
      <p:ext uri="{BB962C8B-B14F-4D97-AF65-F5344CB8AC3E}">
        <p14:creationId xmlns:p14="http://schemas.microsoft.com/office/powerpoint/2010/main" val="4229932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087937"/>
            <a:ext cx="10515600" cy="563129"/>
          </a:xfrm>
        </p:spPr>
        <p:txBody>
          <a:bodyPr>
            <a:normAutofit/>
          </a:bodyPr>
          <a:lstStyle/>
          <a:p>
            <a:r>
              <a:rPr lang="es-ES" sz="3200" b="1" dirty="0" smtClean="0">
                <a:solidFill>
                  <a:schemeClr val="accent6">
                    <a:lumMod val="50000"/>
                  </a:schemeClr>
                </a:solidFill>
                <a:latin typeface="+mn-lt"/>
              </a:rPr>
              <a:t>Qué proponemos desde el Ministerio de Industria?</a:t>
            </a:r>
            <a:endParaRPr lang="es-ES" sz="3200" b="1" dirty="0">
              <a:solidFill>
                <a:schemeClr val="accent6">
                  <a:lumMod val="50000"/>
                </a:schemeClr>
              </a:solidFill>
              <a:latin typeface="+mn-lt"/>
            </a:endParaRPr>
          </a:p>
        </p:txBody>
      </p:sp>
      <p:sp>
        <p:nvSpPr>
          <p:cNvPr id="3" name="Marcador de contenido 2"/>
          <p:cNvSpPr>
            <a:spLocks noGrp="1"/>
          </p:cNvSpPr>
          <p:nvPr>
            <p:ph idx="1"/>
          </p:nvPr>
        </p:nvSpPr>
        <p:spPr>
          <a:xfrm>
            <a:off x="838200" y="1845429"/>
            <a:ext cx="10515600" cy="4697298"/>
          </a:xfrm>
        </p:spPr>
        <p:txBody>
          <a:bodyPr/>
          <a:lstStyle/>
          <a:p>
            <a:r>
              <a:rPr lang="es-ES" dirty="0" smtClean="0">
                <a:solidFill>
                  <a:schemeClr val="tx1">
                    <a:lumMod val="65000"/>
                    <a:lumOff val="35000"/>
                  </a:schemeClr>
                </a:solidFill>
              </a:rPr>
              <a:t>Identificar </a:t>
            </a:r>
            <a:r>
              <a:rPr lang="es-ES" dirty="0" smtClean="0">
                <a:solidFill>
                  <a:schemeClr val="tx1">
                    <a:lumMod val="65000"/>
                    <a:lumOff val="35000"/>
                  </a:schemeClr>
                </a:solidFill>
              </a:rPr>
              <a:t>el </a:t>
            </a:r>
            <a:r>
              <a:rPr lang="es-ES" b="1" dirty="0" smtClean="0"/>
              <a:t>impacto en la industria española </a:t>
            </a:r>
            <a:r>
              <a:rPr lang="es-ES" dirty="0" smtClean="0">
                <a:solidFill>
                  <a:schemeClr val="tx1">
                    <a:lumMod val="65000"/>
                    <a:lumOff val="35000"/>
                  </a:schemeClr>
                </a:solidFill>
              </a:rPr>
              <a:t>de los Reglamentos de </a:t>
            </a:r>
            <a:r>
              <a:rPr lang="es-ES" dirty="0" err="1" smtClean="0">
                <a:solidFill>
                  <a:schemeClr val="tx1">
                    <a:lumMod val="65000"/>
                    <a:lumOff val="35000"/>
                  </a:schemeClr>
                </a:solidFill>
              </a:rPr>
              <a:t>ecodiseño</a:t>
            </a:r>
            <a:endParaRPr lang="es-ES" dirty="0" smtClean="0">
              <a:solidFill>
                <a:schemeClr val="tx1">
                  <a:lumMod val="65000"/>
                  <a:lumOff val="35000"/>
                </a:schemeClr>
              </a:solidFill>
            </a:endParaRPr>
          </a:p>
          <a:p>
            <a:r>
              <a:rPr lang="es-ES" dirty="0" smtClean="0">
                <a:solidFill>
                  <a:schemeClr val="tx1">
                    <a:lumMod val="65000"/>
                    <a:lumOff val="35000"/>
                  </a:schemeClr>
                </a:solidFill>
              </a:rPr>
              <a:t>Cooperar en la </a:t>
            </a:r>
            <a:r>
              <a:rPr lang="es-ES" b="1" dirty="0" smtClean="0"/>
              <a:t>adaptación de la industria a los nuevos requisitos</a:t>
            </a:r>
            <a:endParaRPr lang="es-ES" dirty="0" smtClean="0">
              <a:solidFill>
                <a:schemeClr val="tx1">
                  <a:lumMod val="65000"/>
                  <a:lumOff val="35000"/>
                </a:schemeClr>
              </a:solidFill>
            </a:endParaRPr>
          </a:p>
          <a:p>
            <a:r>
              <a:rPr lang="es-ES" b="1" dirty="0" smtClean="0"/>
              <a:t>Participar en los foros de normalización </a:t>
            </a:r>
            <a:r>
              <a:rPr lang="es-ES" dirty="0" smtClean="0">
                <a:solidFill>
                  <a:schemeClr val="tx1">
                    <a:lumMod val="65000"/>
                    <a:lumOff val="35000"/>
                  </a:schemeClr>
                </a:solidFill>
              </a:rPr>
              <a:t>que contribuyen a desarrollar normas para el desarrollo de los Reglamentos</a:t>
            </a:r>
          </a:p>
          <a:p>
            <a:r>
              <a:rPr lang="es-ES" dirty="0" smtClean="0">
                <a:solidFill>
                  <a:schemeClr val="tx1">
                    <a:lumMod val="65000"/>
                    <a:lumOff val="35000"/>
                  </a:schemeClr>
                </a:solidFill>
              </a:rPr>
              <a:t>Participar en </a:t>
            </a:r>
            <a:r>
              <a:rPr lang="es-ES" b="1" dirty="0" smtClean="0"/>
              <a:t>tareas de inspección de mercado a escala nacional y europea</a:t>
            </a:r>
            <a:endParaRPr lang="es-ES" dirty="0" smtClean="0">
              <a:solidFill>
                <a:schemeClr val="tx1">
                  <a:lumMod val="65000"/>
                  <a:lumOff val="35000"/>
                </a:schemeClr>
              </a:solidFill>
            </a:endParaRPr>
          </a:p>
          <a:p>
            <a:r>
              <a:rPr lang="es-ES" dirty="0" smtClean="0">
                <a:solidFill>
                  <a:schemeClr val="tx1">
                    <a:lumMod val="65000"/>
                    <a:lumOff val="35000"/>
                  </a:schemeClr>
                </a:solidFill>
              </a:rPr>
              <a:t>Promover el </a:t>
            </a:r>
            <a:r>
              <a:rPr lang="es-ES" b="1" dirty="0" smtClean="0"/>
              <a:t>seguimiento de los resultados </a:t>
            </a:r>
            <a:r>
              <a:rPr lang="es-ES" dirty="0" smtClean="0">
                <a:solidFill>
                  <a:schemeClr val="tx1">
                    <a:lumMod val="65000"/>
                    <a:lumOff val="35000"/>
                  </a:schemeClr>
                </a:solidFill>
              </a:rPr>
              <a:t>obtenidos en colaboración con la industria y otras administraciones,</a:t>
            </a:r>
          </a:p>
          <a:p>
            <a:r>
              <a:rPr lang="es-ES" dirty="0" smtClean="0">
                <a:solidFill>
                  <a:schemeClr val="tx1">
                    <a:lumMod val="65000"/>
                    <a:lumOff val="35000"/>
                  </a:schemeClr>
                </a:solidFill>
              </a:rPr>
              <a:t>… </a:t>
            </a:r>
            <a:r>
              <a:rPr lang="es-ES" b="1" dirty="0" smtClean="0"/>
              <a:t>apertura a analizar </a:t>
            </a:r>
            <a:r>
              <a:rPr lang="es-ES" dirty="0" smtClean="0">
                <a:solidFill>
                  <a:schemeClr val="tx1">
                    <a:lumMod val="65000"/>
                    <a:lumOff val="35000"/>
                  </a:schemeClr>
                </a:solidFill>
              </a:rPr>
              <a:t>cualquier otra iniciativa que se nos proponga </a:t>
            </a:r>
            <a:endParaRPr lang="es-ES" dirty="0">
              <a:solidFill>
                <a:schemeClr val="tx1">
                  <a:lumMod val="65000"/>
                  <a:lumOff val="35000"/>
                </a:schemeClr>
              </a:solidFill>
            </a:endParaRPr>
          </a:p>
        </p:txBody>
      </p:sp>
    </p:spTree>
    <p:extLst>
      <p:ext uri="{BB962C8B-B14F-4D97-AF65-F5344CB8AC3E}">
        <p14:creationId xmlns:p14="http://schemas.microsoft.com/office/powerpoint/2010/main" val="2600179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2179001" y="971545"/>
            <a:ext cx="7898861" cy="5254157"/>
            <a:chOff x="1429966" y="1682884"/>
            <a:chExt cx="6829466" cy="4542818"/>
          </a:xfrm>
        </p:grpSpPr>
        <p:pic>
          <p:nvPicPr>
            <p:cNvPr id="5" name="Imagen 4"/>
            <p:cNvPicPr>
              <a:picLocks noChangeAspect="1"/>
            </p:cNvPicPr>
            <p:nvPr/>
          </p:nvPicPr>
          <p:blipFill rotWithShape="1">
            <a:blip r:embed="rId2" cstate="print">
              <a:duotone>
                <a:schemeClr val="bg2">
                  <a:shade val="45000"/>
                  <a:satMod val="135000"/>
                </a:schemeClr>
                <a:prstClr val="white"/>
              </a:duotone>
            </a:blip>
            <a:srcRect l="26346" t="28029" r="25777" b="14024"/>
            <a:stretch/>
          </p:blipFill>
          <p:spPr>
            <a:xfrm>
              <a:off x="1429966" y="1682884"/>
              <a:ext cx="6829466" cy="4490287"/>
            </a:xfrm>
            <a:prstGeom prst="rect">
              <a:avLst/>
            </a:prstGeom>
          </p:spPr>
        </p:pic>
        <p:sp>
          <p:nvSpPr>
            <p:cNvPr id="6" name="Rectángulo 5"/>
            <p:cNvSpPr/>
            <p:nvPr/>
          </p:nvSpPr>
          <p:spPr>
            <a:xfrm>
              <a:off x="4319081" y="5865779"/>
              <a:ext cx="982493" cy="359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3" name="Marcador de contenido 2"/>
          <p:cNvSpPr>
            <a:spLocks noGrp="1"/>
          </p:cNvSpPr>
          <p:nvPr>
            <p:ph idx="1"/>
          </p:nvPr>
        </p:nvSpPr>
        <p:spPr/>
        <p:txBody>
          <a:bodyPr/>
          <a:lstStyle/>
          <a:p>
            <a:endParaRPr lang="es-ES" dirty="0" smtClean="0"/>
          </a:p>
          <a:p>
            <a:endParaRPr lang="es-ES" dirty="0"/>
          </a:p>
          <a:p>
            <a:endParaRPr lang="es-ES" dirty="0" smtClean="0"/>
          </a:p>
          <a:p>
            <a:pPr algn="ctr">
              <a:buNone/>
            </a:pPr>
            <a:r>
              <a:rPr lang="es-ES" sz="4400" dirty="0" smtClean="0"/>
              <a:t>Muchas gracias!!!</a:t>
            </a:r>
          </a:p>
          <a:p>
            <a:pPr algn="ctr">
              <a:buNone/>
            </a:pPr>
            <a:endParaRPr lang="es-ES" sz="4400" dirty="0" smtClean="0"/>
          </a:p>
          <a:p>
            <a:endParaRPr lang="es-ES" dirty="0" smtClean="0"/>
          </a:p>
          <a:p>
            <a:pPr marL="1371600" lvl="3" indent="0" algn="r">
              <a:buNone/>
            </a:pPr>
            <a:r>
              <a:rPr lang="es-ES" dirty="0" smtClean="0"/>
              <a:t>Timoteo de la Fuente</a:t>
            </a:r>
          </a:p>
          <a:p>
            <a:pPr marL="1371600" lvl="3" indent="0" algn="r">
              <a:buNone/>
            </a:pPr>
            <a:r>
              <a:rPr lang="es-ES" dirty="0" smtClean="0"/>
              <a:t>Ingeniero Industrial</a:t>
            </a:r>
          </a:p>
          <a:p>
            <a:pPr marL="1371600" lvl="3" indent="0" algn="r">
              <a:buNone/>
            </a:pPr>
            <a:r>
              <a:rPr lang="es-ES" dirty="0" smtClean="0"/>
              <a:t>tfuenteg@mincotur.es</a:t>
            </a:r>
            <a:endParaRPr lang="es-ES" dirty="0"/>
          </a:p>
        </p:txBody>
      </p:sp>
    </p:spTree>
    <p:extLst>
      <p:ext uri="{BB962C8B-B14F-4D97-AF65-F5344CB8AC3E}">
        <p14:creationId xmlns:p14="http://schemas.microsoft.com/office/powerpoint/2010/main" val="32967126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omentarios xmlns="58c59927-2947-4b75-a5db-6459c3e0dd5b">
      <Url xsi:nil="true"/>
      <Description xsi:nil="true"/>
    </Comentario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0CCEF41030744142B4080EEE04824075" ma:contentTypeVersion="2" ma:contentTypeDescription="Crear nuevo documento." ma:contentTypeScope="" ma:versionID="d857193cff0f42b296e801ae4b2516a3">
  <xsd:schema xmlns:xsd="http://www.w3.org/2001/XMLSchema" xmlns:xs="http://www.w3.org/2001/XMLSchema" xmlns:p="http://schemas.microsoft.com/office/2006/metadata/properties" xmlns:ns2="58c59927-2947-4b75-a5db-6459c3e0dd5b" xmlns:ns3="390d7911-b1e2-42b7-b43a-20f253d1d8d5" targetNamespace="http://schemas.microsoft.com/office/2006/metadata/properties" ma:root="true" ma:fieldsID="f0a4257df6e099b2eb24029668637179" ns2:_="" ns3:_="">
    <xsd:import namespace="58c59927-2947-4b75-a5db-6459c3e0dd5b"/>
    <xsd:import namespace="390d7911-b1e2-42b7-b43a-20f253d1d8d5"/>
    <xsd:element name="properties">
      <xsd:complexType>
        <xsd:sequence>
          <xsd:element name="documentManagement">
            <xsd:complexType>
              <xsd:all>
                <xsd:element ref="ns2:Comentarios"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c59927-2947-4b75-a5db-6459c3e0dd5b" elementFormDefault="qualified">
    <xsd:import namespace="http://schemas.microsoft.com/office/2006/documentManagement/types"/>
    <xsd:import namespace="http://schemas.microsoft.com/office/infopath/2007/PartnerControls"/>
    <xsd:element name="Comentarios" ma:index="8" nillable="true" ma:displayName="Comentarios" ma:format="Hyperlink" ma:internalName="Comentarios">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90d7911-b1e2-42b7-b43a-20f253d1d8d5" elementFormDefault="qualified">
    <xsd:import namespace="http://schemas.microsoft.com/office/2006/documentManagement/types"/>
    <xsd:import namespace="http://schemas.microsoft.com/office/infopath/2007/PartnerControls"/>
    <xsd:element name="SharedWithUsers" ma:index="9"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EA7D9A-F208-424B-8E93-6EA948B5A66A}"/>
</file>

<file path=customXml/itemProps2.xml><?xml version="1.0" encoding="utf-8"?>
<ds:datastoreItem xmlns:ds="http://schemas.openxmlformats.org/officeDocument/2006/customXml" ds:itemID="{F68C6353-FA92-4C20-A901-462C7700C70F}"/>
</file>

<file path=customXml/itemProps3.xml><?xml version="1.0" encoding="utf-8"?>
<ds:datastoreItem xmlns:ds="http://schemas.openxmlformats.org/officeDocument/2006/customXml" ds:itemID="{34A17583-3525-4648-A8EC-B68B9698FA29}"/>
</file>

<file path=docProps/app.xml><?xml version="1.0" encoding="utf-8"?>
<Properties xmlns="http://schemas.openxmlformats.org/officeDocument/2006/extended-properties" xmlns:vt="http://schemas.openxmlformats.org/officeDocument/2006/docPropsVTypes">
  <TotalTime>1104</TotalTime>
  <Words>608</Words>
  <Application>Microsoft Office PowerPoint</Application>
  <PresentationFormat>Panorámica</PresentationFormat>
  <Paragraphs>66</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Wingdings</vt:lpstr>
      <vt:lpstr>Tema de Office</vt:lpstr>
      <vt:lpstr>Jornada informativa sobre Reglamentos de Ecodiseño</vt:lpstr>
      <vt:lpstr>Marco general: Directiva de Ecodiseño 2009/125/CE</vt:lpstr>
      <vt:lpstr>Revisión de Reglamentos específicos mas recientes</vt:lpstr>
      <vt:lpstr>Novedades en cuanto a requisitos</vt:lpstr>
      <vt:lpstr>Revisión de los Reglamentos</vt:lpstr>
      <vt:lpstr>Qué proponemos desde el Ministerio de Industria?</vt:lpstr>
      <vt:lpstr>Presentación de PowerPoint</vt:lpstr>
    </vt:vector>
  </TitlesOfParts>
  <Company>Minetur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Jornada informativa sobre Reglamentos de Ecodiseño</dc:title>
  <dc:creator>Fuente Garcia, Timoteo De La</dc:creator>
  <cp:lastModifiedBy>Fuente Garcia, Timoteo De La</cp:lastModifiedBy>
  <cp:revision>29</cp:revision>
  <dcterms:created xsi:type="dcterms:W3CDTF">2019-04-04T09:02:56Z</dcterms:created>
  <dcterms:modified xsi:type="dcterms:W3CDTF">2019-04-22T10:24:59Z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0x0101000CCEF41030744142B4080EEE04824075</vt:lpwstr>
  </property>
</Properties>
</file>