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fntdata" ContentType="application/x-fontdata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5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736" r:id="rId2"/>
    <p:sldId id="738" r:id="rId3"/>
    <p:sldId id="739" r:id="rId4"/>
    <p:sldId id="727" r:id="rId5"/>
    <p:sldId id="737" r:id="rId6"/>
    <p:sldId id="729" r:id="rId7"/>
    <p:sldId id="731" r:id="rId8"/>
    <p:sldId id="732" r:id="rId9"/>
    <p:sldId id="733" r:id="rId10"/>
    <p:sldId id="734" r:id="rId11"/>
    <p:sldId id="735" r:id="rId12"/>
  </p:sldIdLst>
  <p:sldSz cx="9144000" cy="5715000" type="screen16x10"/>
  <p:notesSz cx="6808788" cy="9940925"/>
  <p:embeddedFontLst>
    <p:embeddedFont>
      <p:font typeface="Century Gothic" panose="020B0502020202020204" pitchFamily="34" charset="0"/>
      <p:regular r:id="rId15"/>
      <p:bold r:id="rId16"/>
      <p:italic r:id="rId17"/>
      <p:boldItalic r:id="rId18"/>
    </p:embeddedFont>
  </p:embeddedFontLst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5613" indent="1588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2813" indent="1588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0013" indent="1588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7213" indent="1588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1695"/>
    <a:srgbClr val="0033CC"/>
    <a:srgbClr val="CACADC"/>
    <a:srgbClr val="DCDCCA"/>
    <a:srgbClr val="F6FCA2"/>
    <a:srgbClr val="0000FF"/>
    <a:srgbClr val="FA710A"/>
    <a:srgbClr val="A5EB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Estilo oscuro 2 - Énfasis 5/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58" autoAdjust="0"/>
    <p:restoredTop sz="99872" autoAdjust="0"/>
  </p:normalViewPr>
  <p:slideViewPr>
    <p:cSldViewPr>
      <p:cViewPr varScale="1">
        <p:scale>
          <a:sx n="103" d="100"/>
          <a:sy n="103" d="100"/>
        </p:scale>
        <p:origin x="330" y="108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10" d="100"/>
          <a:sy n="110" d="100"/>
        </p:scale>
        <p:origin x="-595" y="1819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627" cy="497603"/>
          </a:xfrm>
          <a:prstGeom prst="rect">
            <a:avLst/>
          </a:prstGeom>
        </p:spPr>
        <p:txBody>
          <a:bodyPr vert="horz" lIns="92227" tIns="46114" rIns="92227" bIns="46114" rtlCol="0"/>
          <a:lstStyle>
            <a:lvl1pPr algn="l">
              <a:spcBef>
                <a:spcPct val="20000"/>
              </a:spcBef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57572" y="0"/>
            <a:ext cx="2949627" cy="497603"/>
          </a:xfrm>
          <a:prstGeom prst="rect">
            <a:avLst/>
          </a:prstGeom>
        </p:spPr>
        <p:txBody>
          <a:bodyPr vert="horz" lIns="92227" tIns="46114" rIns="92227" bIns="46114" rtlCol="0"/>
          <a:lstStyle>
            <a:lvl1pPr algn="r">
              <a:spcBef>
                <a:spcPct val="20000"/>
              </a:spcBef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89DB5203-3EBE-44FF-BFD0-C320EB562DCB}" type="datetime1">
              <a:rPr lang="es-ES"/>
              <a:pPr>
                <a:defRPr/>
              </a:pPr>
              <a:t>23/04/2019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9441733"/>
            <a:ext cx="2949627" cy="497602"/>
          </a:xfrm>
          <a:prstGeom prst="rect">
            <a:avLst/>
          </a:prstGeom>
        </p:spPr>
        <p:txBody>
          <a:bodyPr vert="horz" lIns="92227" tIns="46114" rIns="92227" bIns="46114" rtlCol="0" anchor="b"/>
          <a:lstStyle>
            <a:lvl1pPr algn="l">
              <a:spcBef>
                <a:spcPct val="20000"/>
              </a:spcBef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57572" y="9441733"/>
            <a:ext cx="2949627" cy="497602"/>
          </a:xfrm>
          <a:prstGeom prst="rect">
            <a:avLst/>
          </a:prstGeom>
        </p:spPr>
        <p:txBody>
          <a:bodyPr vert="horz" lIns="92227" tIns="46114" rIns="92227" bIns="46114" rtlCol="0" anchor="b"/>
          <a:lstStyle>
            <a:lvl1pPr algn="r">
              <a:spcBef>
                <a:spcPct val="20000"/>
              </a:spcBef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73BAB38-FF0E-479C-B628-C9370DA40AA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217" cy="497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7" tIns="46114" rIns="92227" bIns="46114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981" y="0"/>
            <a:ext cx="2951217" cy="497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7" tIns="46114" rIns="92227" bIns="46114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72AE7E-42B2-452E-BAEE-C625F734601B}" type="datetime1">
              <a:rPr lang="es-ES"/>
              <a:pPr>
                <a:defRPr/>
              </a:pPr>
              <a:t>23/04/2019</a:t>
            </a:fld>
            <a:endParaRPr lang="es-ES"/>
          </a:p>
        </p:txBody>
      </p:sp>
      <p:sp>
        <p:nvSpPr>
          <p:cNvPr id="149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22275" y="746125"/>
            <a:ext cx="5964238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562" y="4721662"/>
            <a:ext cx="5447666" cy="4473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7" tIns="46114" rIns="92227" bIns="461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1733"/>
            <a:ext cx="2951217" cy="497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7" tIns="46114" rIns="92227" bIns="46114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981" y="9441733"/>
            <a:ext cx="2951217" cy="497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7" tIns="46114" rIns="92227" bIns="46114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188084C-E26C-4E0E-9148-F11FE001800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56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28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00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72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22275" y="746125"/>
            <a:ext cx="5964238" cy="3727450"/>
          </a:xfrm>
          <a:ln/>
        </p:spPr>
      </p:sp>
      <p:sp>
        <p:nvSpPr>
          <p:cNvPr id="3481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>
              <a:latin typeface="Arial" pitchFamily="34" charset="0"/>
            </a:endParaRPr>
          </a:p>
        </p:txBody>
      </p:sp>
      <p:sp>
        <p:nvSpPr>
          <p:cNvPr id="4" name="3 Marcador de fecha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992DA99-3D05-421B-8970-E73353B0FA97}" type="datetime1">
              <a:rPr lang="es-ES" smtClean="0"/>
              <a:pPr>
                <a:defRPr/>
              </a:pPr>
              <a:t>23/04/2019</a:t>
            </a:fld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0F5241-1F8D-41DD-9234-21B16D1D1E1B}" type="slidenum">
              <a:rPr lang="es-ES" smtClean="0"/>
              <a:pPr>
                <a:defRPr/>
              </a:pPr>
              <a:t>1</a:t>
            </a:fld>
            <a:endParaRPr lang="es-E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22275" y="746125"/>
            <a:ext cx="5964238" cy="3727450"/>
          </a:xfrm>
          <a:ln/>
        </p:spPr>
      </p:sp>
      <p:sp>
        <p:nvSpPr>
          <p:cNvPr id="15565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992DA99-3D05-421B-8970-E73353B0FA97}" type="datetime1">
              <a:rPr lang="es-ES" smtClean="0"/>
              <a:pPr>
                <a:defRPr/>
              </a:pPr>
              <a:t>23/04/2019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70F4A1A-423C-4034-8228-B3C46A1B451F}" type="slidenum">
              <a:rPr lang="es-ES" smtClean="0"/>
              <a:pPr>
                <a:defRPr/>
              </a:pPr>
              <a:t>10</a:t>
            </a:fld>
            <a:endParaRPr 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22275" y="746125"/>
            <a:ext cx="5964238" cy="3727450"/>
          </a:xfrm>
          <a:ln/>
        </p:spPr>
      </p:sp>
      <p:sp>
        <p:nvSpPr>
          <p:cNvPr id="15565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992DA99-3D05-421B-8970-E73353B0FA97}" type="datetime1">
              <a:rPr lang="es-ES" smtClean="0"/>
              <a:pPr>
                <a:defRPr/>
              </a:pPr>
              <a:t>23/04/2019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70F4A1A-423C-4034-8228-B3C46A1B451F}" type="slidenum">
              <a:rPr lang="es-ES" smtClean="0"/>
              <a:pPr>
                <a:defRPr/>
              </a:pPr>
              <a:t>11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22275" y="746125"/>
            <a:ext cx="5964238" cy="3727450"/>
          </a:xfrm>
          <a:ln/>
        </p:spPr>
      </p:sp>
      <p:sp>
        <p:nvSpPr>
          <p:cNvPr id="15565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992DA99-3D05-421B-8970-E73353B0FA97}" type="datetime1">
              <a:rPr lang="es-ES" smtClean="0"/>
              <a:pPr>
                <a:defRPr/>
              </a:pPr>
              <a:t>23/04/2019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70F4A1A-423C-4034-8228-B3C46A1B451F}" type="slidenum">
              <a:rPr lang="es-ES" smtClean="0"/>
              <a:pPr>
                <a:defRPr/>
              </a:pPr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1874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22275" y="746125"/>
            <a:ext cx="5964238" cy="3727450"/>
          </a:xfrm>
          <a:ln/>
        </p:spPr>
      </p:sp>
      <p:sp>
        <p:nvSpPr>
          <p:cNvPr id="15565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992DA99-3D05-421B-8970-E73353B0FA97}" type="datetime1">
              <a:rPr lang="es-ES" smtClean="0"/>
              <a:pPr>
                <a:defRPr/>
              </a:pPr>
              <a:t>23/04/2019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70F4A1A-423C-4034-8228-B3C46A1B451F}" type="slidenum">
              <a:rPr lang="es-ES" smtClean="0"/>
              <a:pPr>
                <a:defRPr/>
              </a:pPr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8043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22275" y="746125"/>
            <a:ext cx="5964238" cy="3727450"/>
          </a:xfrm>
          <a:ln/>
        </p:spPr>
      </p:sp>
      <p:sp>
        <p:nvSpPr>
          <p:cNvPr id="15565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992DA99-3D05-421B-8970-E73353B0FA97}" type="datetime1">
              <a:rPr lang="es-ES" smtClean="0"/>
              <a:pPr>
                <a:defRPr/>
              </a:pPr>
              <a:t>23/04/2019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70F4A1A-423C-4034-8228-B3C46A1B451F}" type="slidenum">
              <a:rPr lang="es-ES" smtClean="0"/>
              <a:pPr>
                <a:defRPr/>
              </a:pPr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22275" y="746125"/>
            <a:ext cx="5964238" cy="3727450"/>
          </a:xfrm>
          <a:ln/>
        </p:spPr>
      </p:sp>
      <p:sp>
        <p:nvSpPr>
          <p:cNvPr id="15565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992DA99-3D05-421B-8970-E73353B0FA97}" type="datetime1">
              <a:rPr lang="es-ES" smtClean="0"/>
              <a:pPr>
                <a:defRPr/>
              </a:pPr>
              <a:t>23/04/2019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70F4A1A-423C-4034-8228-B3C46A1B451F}" type="slidenum">
              <a:rPr lang="es-ES" smtClean="0"/>
              <a:pPr>
                <a:defRPr/>
              </a:pPr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08686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22275" y="746125"/>
            <a:ext cx="5964238" cy="3727450"/>
          </a:xfrm>
          <a:ln/>
        </p:spPr>
      </p:sp>
      <p:sp>
        <p:nvSpPr>
          <p:cNvPr id="15565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992DA99-3D05-421B-8970-E73353B0FA97}" type="datetime1">
              <a:rPr lang="es-ES" smtClean="0"/>
              <a:pPr>
                <a:defRPr/>
              </a:pPr>
              <a:t>23/04/2019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70F4A1A-423C-4034-8228-B3C46A1B451F}" type="slidenum">
              <a:rPr lang="es-ES" smtClean="0"/>
              <a:pPr>
                <a:defRPr/>
              </a:pPr>
              <a:t>6</a:t>
            </a:fld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22275" y="746125"/>
            <a:ext cx="5964238" cy="3727450"/>
          </a:xfrm>
          <a:ln/>
        </p:spPr>
      </p:sp>
      <p:sp>
        <p:nvSpPr>
          <p:cNvPr id="15565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992DA99-3D05-421B-8970-E73353B0FA97}" type="datetime1">
              <a:rPr lang="es-ES" smtClean="0"/>
              <a:pPr>
                <a:defRPr/>
              </a:pPr>
              <a:t>23/04/2019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70F4A1A-423C-4034-8228-B3C46A1B451F}" type="slidenum">
              <a:rPr lang="es-ES" smtClean="0"/>
              <a:pPr>
                <a:defRPr/>
              </a:pPr>
              <a:t>7</a:t>
            </a:fld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22275" y="746125"/>
            <a:ext cx="5964238" cy="3727450"/>
          </a:xfrm>
          <a:ln/>
        </p:spPr>
      </p:sp>
      <p:sp>
        <p:nvSpPr>
          <p:cNvPr id="15565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992DA99-3D05-421B-8970-E73353B0FA97}" type="datetime1">
              <a:rPr lang="es-ES" smtClean="0"/>
              <a:pPr>
                <a:defRPr/>
              </a:pPr>
              <a:t>23/04/2019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70F4A1A-423C-4034-8228-B3C46A1B451F}" type="slidenum">
              <a:rPr lang="es-ES" smtClean="0"/>
              <a:pPr>
                <a:defRPr/>
              </a:pPr>
              <a:t>8</a:t>
            </a:fld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22275" y="746125"/>
            <a:ext cx="5964238" cy="3727450"/>
          </a:xfrm>
          <a:ln/>
        </p:spPr>
      </p:sp>
      <p:sp>
        <p:nvSpPr>
          <p:cNvPr id="15565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992DA99-3D05-421B-8970-E73353B0FA97}" type="datetime1">
              <a:rPr lang="es-ES" smtClean="0"/>
              <a:pPr>
                <a:defRPr/>
              </a:pPr>
              <a:t>23/04/2019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70F4A1A-423C-4034-8228-B3C46A1B451F}" type="slidenum">
              <a:rPr lang="es-ES" smtClean="0"/>
              <a:pPr>
                <a:defRPr/>
              </a:pPr>
              <a:t>9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iapositiva 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5"/>
          <p:cNvSpPr>
            <a:spLocks noChangeArrowheads="1"/>
          </p:cNvSpPr>
          <p:nvPr userDrawn="1"/>
        </p:nvSpPr>
        <p:spPr bwMode="auto">
          <a:xfrm>
            <a:off x="0" y="0"/>
            <a:ext cx="9144000" cy="71966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s-ES" sz="2400" b="0">
              <a:latin typeface="Times New Roman" pitchFamily="18" charset="0"/>
              <a:cs typeface="+mn-cs"/>
            </a:endParaRPr>
          </a:p>
        </p:txBody>
      </p:sp>
      <p:pic>
        <p:nvPicPr>
          <p:cNvPr id="1034" name="Picture 26" descr="AFME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72200" y="5137753"/>
            <a:ext cx="2520280" cy="402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entury Gothic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entury Gothic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entury Gothic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entury Gothic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entury Gothic" pitchFamily="34" charset="0"/>
        </a:defRPr>
      </a:lvl9pPr>
    </p:titleStyle>
    <p:bodyStyle>
      <a:lvl1pPr marL="341313" indent="-341313" algn="ctr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827088" indent="-284163" algn="l" rtl="0" eaLnBrk="0" fontAlgn="base" hangingPunct="0">
        <a:spcBef>
          <a:spcPct val="20000"/>
        </a:spcBef>
        <a:spcAft>
          <a:spcPct val="0"/>
        </a:spcAft>
        <a:buBlip>
          <a:blip r:embed="rId4"/>
        </a:buBlip>
        <a:defRPr sz="2400">
          <a:solidFill>
            <a:schemeClr val="tx1"/>
          </a:solidFill>
          <a:latin typeface="+mn-lt"/>
        </a:defRPr>
      </a:lvl2pPr>
      <a:lvl3pPr marL="1236663" indent="-227013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43063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ec.europa.eu/growth/single-market/european-standards/harmonised-standards/ecodesign_en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" y="1345331"/>
            <a:ext cx="2771785" cy="3090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>
            <a:spLocks noChangeArrowheads="1"/>
          </p:cNvSpPr>
          <p:nvPr/>
        </p:nvSpPr>
        <p:spPr bwMode="auto">
          <a:xfrm>
            <a:off x="2915816" y="1705372"/>
            <a:ext cx="5888266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4000" dirty="0">
                <a:solidFill>
                  <a:srgbClr val="171695"/>
                </a:solidFill>
                <a:latin typeface="+mn-lt"/>
                <a:cs typeface="Microsoft Sans Serif" pitchFamily="34" charset="0"/>
              </a:rPr>
              <a:t>La normalización como apoyo a la aplicación de la Directiva de </a:t>
            </a:r>
            <a:r>
              <a:rPr lang="es-ES" sz="4000" dirty="0" err="1">
                <a:solidFill>
                  <a:srgbClr val="171695"/>
                </a:solidFill>
                <a:latin typeface="+mn-lt"/>
                <a:cs typeface="Microsoft Sans Serif" pitchFamily="34" charset="0"/>
              </a:rPr>
              <a:t>Ecodiseño</a:t>
            </a:r>
            <a:endParaRPr lang="es-ES_tradnl" sz="4000" dirty="0">
              <a:solidFill>
                <a:srgbClr val="171695"/>
              </a:solidFill>
              <a:latin typeface="+mn-lt"/>
              <a:cs typeface="Microsoft Sans Serif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971600" y="1201316"/>
          <a:ext cx="7344816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46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Tipo y nº documento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Título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Fecha</a:t>
                      </a:r>
                      <a:r>
                        <a:rPr lang="es-ES" baseline="0" dirty="0"/>
                        <a:t> p</a:t>
                      </a:r>
                      <a:r>
                        <a:rPr lang="es-ES" dirty="0"/>
                        <a:t>ublicación</a:t>
                      </a:r>
                      <a:r>
                        <a:rPr lang="es-ES" baseline="0" dirty="0"/>
                        <a:t> 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46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 45557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General method for assessing the proportion of </a:t>
                      </a:r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recycled material 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content in an energy related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Febrero 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46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 45558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General method to declare the </a:t>
                      </a:r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of critical raw materials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 energy related products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>
                          <a:solidFill>
                            <a:srgbClr val="FF0000"/>
                          </a:solidFill>
                        </a:rPr>
                        <a:t>Marzo 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46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 45559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Methods for </a:t>
                      </a:r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providing information 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relating to material efficiency aspects of energy related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>
                          <a:solidFill>
                            <a:srgbClr val="FF0000"/>
                          </a:solidFill>
                        </a:rPr>
                        <a:t>Marzo 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4 CuadroTexto"/>
          <p:cNvSpPr txBox="1">
            <a:spLocks noChangeArrowheads="1"/>
          </p:cNvSpPr>
          <p:nvPr/>
        </p:nvSpPr>
        <p:spPr bwMode="auto">
          <a:xfrm>
            <a:off x="214314" y="202407"/>
            <a:ext cx="5000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s-ES_tradnl" sz="1800" dirty="0">
                <a:solidFill>
                  <a:schemeClr val="bg1"/>
                </a:solidFill>
                <a:latin typeface="+mn-lt"/>
                <a:cs typeface="Microsoft Sans Serif" pitchFamily="34" charset="0"/>
              </a:rPr>
              <a:t>Trabajos CEN-CENELEC/JTC 10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971600" y="1149836"/>
          <a:ext cx="7344816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46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Tipo y nº documento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Título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Fecha</a:t>
                      </a:r>
                      <a:r>
                        <a:rPr lang="es-ES" baseline="0" dirty="0"/>
                        <a:t> p</a:t>
                      </a:r>
                      <a:r>
                        <a:rPr lang="es-ES" dirty="0"/>
                        <a:t>ublicación</a:t>
                      </a:r>
                      <a:r>
                        <a:rPr lang="es-ES" baseline="0" dirty="0"/>
                        <a:t> 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469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 103 476 V.1.1.2</a:t>
                      </a:r>
                      <a:endParaRPr lang="es-E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Circular Economy (CE) in Information and Communication Technology (ICT); Definition of </a:t>
                      </a:r>
                      <a:r>
                        <a:rPr lang="es-ES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approaches</a:t>
                      </a:r>
                      <a:r>
                        <a:rPr lang="es-E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s-ES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concepts</a:t>
                      </a:r>
                      <a:r>
                        <a:rPr lang="es-E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s-ES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metrics</a:t>
                      </a:r>
                      <a:endParaRPr lang="es-E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solidFill>
                            <a:srgbClr val="FF0000"/>
                          </a:solidFill>
                        </a:rPr>
                        <a:t>Febrero 2018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469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 o EN</a:t>
                      </a:r>
                      <a:endParaRPr lang="es-E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Specific metrics, methods and parameters for assessment of material and resource efficiency aspects of ICT network infrastructure goods in the context of circular economy</a:t>
                      </a:r>
                      <a:endParaRPr lang="es-E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Septiembre 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6 CuadroTexto"/>
          <p:cNvSpPr txBox="1">
            <a:spLocks noChangeArrowheads="1"/>
          </p:cNvSpPr>
          <p:nvPr/>
        </p:nvSpPr>
        <p:spPr bwMode="auto">
          <a:xfrm>
            <a:off x="214314" y="202407"/>
            <a:ext cx="5000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s-ES_tradnl" sz="1800" dirty="0">
                <a:solidFill>
                  <a:schemeClr val="bg1"/>
                </a:solidFill>
                <a:latin typeface="+mn-lt"/>
                <a:cs typeface="Microsoft Sans Serif" pitchFamily="34" charset="0"/>
              </a:rPr>
              <a:t>Trabajos ETSI TC EE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214314" y="202407"/>
            <a:ext cx="87501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" sz="1800" dirty="0">
                <a:solidFill>
                  <a:schemeClr val="bg1"/>
                </a:solidFill>
                <a:latin typeface="+mn-lt"/>
                <a:cs typeface="Microsoft Sans Serif" pitchFamily="34" charset="0"/>
              </a:rPr>
              <a:t>¿Qué es una norma?</a:t>
            </a:r>
          </a:p>
        </p:txBody>
      </p:sp>
      <p:sp>
        <p:nvSpPr>
          <p:cNvPr id="7" name="4 CuadroTexto">
            <a:extLst>
              <a:ext uri="{FF2B5EF4-FFF2-40B4-BE49-F238E27FC236}">
                <a16:creationId xmlns:a16="http://schemas.microsoft.com/office/drawing/2014/main" id="{EF444B2B-5CBF-46BA-AEDA-96F8BA72C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1017230"/>
            <a:ext cx="80696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0000" lvl="6" indent="-360000" algn="just" defTabSz="912813">
              <a:spcAft>
                <a:spcPts val="1200"/>
              </a:spcAft>
              <a:buBlip>
                <a:blip r:embed="rId3"/>
              </a:buBlip>
              <a:defRPr/>
            </a:pPr>
            <a:r>
              <a:rPr lang="es-ES" b="0" dirty="0">
                <a:latin typeface="+mn-lt"/>
                <a:cs typeface="Microsoft Sans Serif" pitchFamily="34" charset="0"/>
              </a:rPr>
              <a:t>Norma</a:t>
            </a:r>
          </a:p>
        </p:txBody>
      </p:sp>
      <p:sp>
        <p:nvSpPr>
          <p:cNvPr id="8" name="4 CuadroTexto">
            <a:extLst>
              <a:ext uri="{FF2B5EF4-FFF2-40B4-BE49-F238E27FC236}">
                <a16:creationId xmlns:a16="http://schemas.microsoft.com/office/drawing/2014/main" id="{CBBDE594-659B-4F99-A4F7-5A92454BF6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600" y="1554386"/>
            <a:ext cx="77096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0000" lvl="6" indent="-360000" algn="just" defTabSz="912813">
              <a:spcAft>
                <a:spcPts val="1200"/>
              </a:spcAft>
              <a:buBlip>
                <a:blip r:embed="rId3"/>
              </a:buBlip>
              <a:defRPr/>
            </a:pPr>
            <a:r>
              <a:rPr lang="es-ES" sz="1600" b="0" dirty="0">
                <a:latin typeface="+mn-lt"/>
                <a:cs typeface="Microsoft Sans Serif" pitchFamily="34" charset="0"/>
              </a:rPr>
              <a:t>Especificación técnica adoptada por un organismo de normalización reconocido y de carácter voluntario.</a:t>
            </a:r>
          </a:p>
        </p:txBody>
      </p:sp>
      <p:sp>
        <p:nvSpPr>
          <p:cNvPr id="9" name="4 CuadroTexto">
            <a:extLst>
              <a:ext uri="{FF2B5EF4-FFF2-40B4-BE49-F238E27FC236}">
                <a16:creationId xmlns:a16="http://schemas.microsoft.com/office/drawing/2014/main" id="{AE81645D-8D98-4D69-8F42-D4FF76B4A2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600" y="2209428"/>
            <a:ext cx="7709612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0000" lvl="6" indent="-360000" algn="just" defTabSz="912813">
              <a:spcAft>
                <a:spcPts val="1200"/>
              </a:spcAft>
              <a:buBlip>
                <a:blip r:embed="rId3"/>
              </a:buBlip>
              <a:defRPr/>
            </a:pPr>
            <a:r>
              <a:rPr lang="es-ES" sz="1600" b="0" dirty="0">
                <a:latin typeface="+mn-lt"/>
                <a:cs typeface="Microsoft Sans Serif" pitchFamily="34" charset="0"/>
              </a:rPr>
              <a:t>Norma internacional: norma adoptada por un organismo internacional de normalización (ISO, IEC e ITU).</a:t>
            </a:r>
          </a:p>
          <a:p>
            <a:pPr marL="360000" lvl="6" indent="-360000" algn="just" defTabSz="912813">
              <a:spcAft>
                <a:spcPts val="1200"/>
              </a:spcAft>
              <a:buBlip>
                <a:blip r:embed="rId3"/>
              </a:buBlip>
              <a:defRPr/>
            </a:pPr>
            <a:r>
              <a:rPr lang="es-ES" sz="1600" b="0" dirty="0">
                <a:latin typeface="+mn-lt"/>
                <a:cs typeface="Microsoft Sans Serif" pitchFamily="34" charset="0"/>
              </a:rPr>
              <a:t>Norma europea: norma adoptada por una organización europea de normalización (CEN, CENELEC y ETSI).</a:t>
            </a:r>
          </a:p>
          <a:p>
            <a:pPr marL="360000" lvl="6" indent="-360000" algn="just" defTabSz="912813">
              <a:spcAft>
                <a:spcPts val="1200"/>
              </a:spcAft>
              <a:buBlip>
                <a:blip r:embed="rId3"/>
              </a:buBlip>
              <a:defRPr/>
            </a:pPr>
            <a:r>
              <a:rPr lang="es-ES" sz="1600" b="0" dirty="0">
                <a:latin typeface="+mn-lt"/>
                <a:cs typeface="Microsoft Sans Serif" pitchFamily="34" charset="0"/>
              </a:rPr>
              <a:t>Norma nacional: norma adoptada por un organismo nacional de normalización (UNE en España).</a:t>
            </a:r>
          </a:p>
        </p:txBody>
      </p:sp>
      <p:sp>
        <p:nvSpPr>
          <p:cNvPr id="11" name="4 CuadroTexto">
            <a:extLst>
              <a:ext uri="{FF2B5EF4-FFF2-40B4-BE49-F238E27FC236}">
                <a16:creationId xmlns:a16="http://schemas.microsoft.com/office/drawing/2014/main" id="{FFBA849A-C0BC-419F-9B75-0F5A2B8468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4185582"/>
            <a:ext cx="806965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0000" lvl="6" indent="-360000" algn="just" defTabSz="912813">
              <a:spcAft>
                <a:spcPts val="1200"/>
              </a:spcAft>
              <a:buBlip>
                <a:blip r:embed="rId3"/>
              </a:buBlip>
              <a:defRPr/>
            </a:pPr>
            <a:r>
              <a:rPr lang="es-ES" b="0" dirty="0">
                <a:latin typeface="+mn-lt"/>
                <a:cs typeface="Microsoft Sans Serif" pitchFamily="34" charset="0"/>
              </a:rPr>
              <a:t>Las normas se elaboran bajo los principios de coherencia, transparencia, apertura, consenso, aplicación voluntaria, independencia de los intereses particulares y eficacia.</a:t>
            </a:r>
          </a:p>
        </p:txBody>
      </p:sp>
    </p:spTree>
    <p:extLst>
      <p:ext uri="{BB962C8B-B14F-4D97-AF65-F5344CB8AC3E}">
        <p14:creationId xmlns:p14="http://schemas.microsoft.com/office/powerpoint/2010/main" val="862226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214314" y="202407"/>
            <a:ext cx="87501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" sz="1800" dirty="0">
                <a:solidFill>
                  <a:schemeClr val="bg1"/>
                </a:solidFill>
                <a:latin typeface="+mn-lt"/>
                <a:cs typeface="Microsoft Sans Serif" pitchFamily="34" charset="0"/>
              </a:rPr>
              <a:t>Beneficios de las normas</a:t>
            </a:r>
          </a:p>
        </p:txBody>
      </p:sp>
      <p:sp>
        <p:nvSpPr>
          <p:cNvPr id="7" name="4 CuadroTexto">
            <a:extLst>
              <a:ext uri="{FF2B5EF4-FFF2-40B4-BE49-F238E27FC236}">
                <a16:creationId xmlns:a16="http://schemas.microsoft.com/office/drawing/2014/main" id="{EF444B2B-5CBF-46BA-AEDA-96F8BA72C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1088072"/>
            <a:ext cx="784887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0000" lvl="6" indent="-360000" algn="just" defTabSz="912813">
              <a:spcAft>
                <a:spcPts val="1200"/>
              </a:spcAft>
              <a:buBlip>
                <a:blip r:embed="rId3"/>
              </a:buBlip>
              <a:defRPr/>
            </a:pPr>
            <a:r>
              <a:rPr lang="es-ES" b="0" dirty="0">
                <a:latin typeface="+mn-lt"/>
                <a:cs typeface="Microsoft Sans Serif" pitchFamily="34" charset="0"/>
              </a:rPr>
              <a:t>Mejoran la competitividad</a:t>
            </a:r>
          </a:p>
          <a:p>
            <a:pPr marL="360000" lvl="6" indent="-360000" algn="just" defTabSz="912813">
              <a:spcAft>
                <a:spcPts val="1200"/>
              </a:spcAft>
              <a:buBlip>
                <a:blip r:embed="rId3"/>
              </a:buBlip>
              <a:defRPr/>
            </a:pPr>
            <a:r>
              <a:rPr lang="es-ES" b="0" dirty="0">
                <a:latin typeface="+mn-lt"/>
                <a:cs typeface="Microsoft Sans Serif" pitchFamily="34" charset="0"/>
              </a:rPr>
              <a:t>Facilitan el comercio</a:t>
            </a:r>
          </a:p>
          <a:p>
            <a:pPr marL="360000" lvl="6" indent="-360000" algn="just" defTabSz="912813">
              <a:spcAft>
                <a:spcPts val="1200"/>
              </a:spcAft>
              <a:buBlip>
                <a:blip r:embed="rId3"/>
              </a:buBlip>
              <a:defRPr/>
            </a:pPr>
            <a:r>
              <a:rPr lang="es-ES" b="0" dirty="0">
                <a:latin typeface="+mn-lt"/>
                <a:cs typeface="Microsoft Sans Serif" pitchFamily="34" charset="0"/>
              </a:rPr>
              <a:t>Facilitan la innovación</a:t>
            </a:r>
          </a:p>
          <a:p>
            <a:pPr marL="360000" lvl="6" indent="-360000" algn="just" defTabSz="912813">
              <a:spcAft>
                <a:spcPts val="1200"/>
              </a:spcAft>
              <a:buBlip>
                <a:blip r:embed="rId3"/>
              </a:buBlip>
              <a:defRPr/>
            </a:pPr>
            <a:r>
              <a:rPr lang="es-ES" b="0" dirty="0">
                <a:latin typeface="+mn-lt"/>
                <a:cs typeface="Microsoft Sans Serif" pitchFamily="34" charset="0"/>
              </a:rPr>
              <a:t>Instrumentos de apoyo a la legislación y las políticas de la Unión Europea</a:t>
            </a:r>
          </a:p>
          <a:p>
            <a:pPr marL="360000" lvl="6" indent="-360000" algn="just" defTabSz="912813">
              <a:spcAft>
                <a:spcPts val="1200"/>
              </a:spcAft>
              <a:buBlip>
                <a:blip r:embed="rId3"/>
              </a:buBlip>
              <a:defRPr/>
            </a:pPr>
            <a:r>
              <a:rPr lang="es-ES" b="0" dirty="0">
                <a:latin typeface="+mn-lt"/>
                <a:cs typeface="Microsoft Sans Serif" pitchFamily="34" charset="0"/>
              </a:rPr>
              <a:t>Instrumentos de apoyo a los Reglamentos nacionales</a:t>
            </a:r>
          </a:p>
          <a:p>
            <a:pPr marL="360000" lvl="6" indent="-360000" algn="just" defTabSz="912813">
              <a:spcAft>
                <a:spcPts val="1200"/>
              </a:spcAft>
              <a:buBlip>
                <a:blip r:embed="rId3"/>
              </a:buBlip>
              <a:defRPr/>
            </a:pPr>
            <a:r>
              <a:rPr lang="es-ES" b="0" dirty="0">
                <a:latin typeface="+mn-lt"/>
                <a:cs typeface="Microsoft Sans Serif" pitchFamily="34" charset="0"/>
              </a:rPr>
              <a:t>Instrumentos de apoyo para las Compras Públicas</a:t>
            </a:r>
          </a:p>
          <a:p>
            <a:pPr marL="360000" lvl="6" indent="-360000" algn="just" defTabSz="912813">
              <a:spcAft>
                <a:spcPts val="1200"/>
              </a:spcAft>
              <a:buBlip>
                <a:blip r:embed="rId3"/>
              </a:buBlip>
              <a:defRPr/>
            </a:pPr>
            <a:r>
              <a:rPr lang="es-ES" b="0" dirty="0">
                <a:latin typeface="+mn-lt"/>
                <a:cs typeface="Microsoft Sans Serif" pitchFamily="34" charset="0"/>
              </a:rPr>
              <a:t>Fomentan la competencia leal en el mercado y ayudan a las Autoridades de Vigilancia de Mercado</a:t>
            </a:r>
          </a:p>
        </p:txBody>
      </p:sp>
    </p:spTree>
    <p:extLst>
      <p:ext uri="{BB962C8B-B14F-4D97-AF65-F5344CB8AC3E}">
        <p14:creationId xmlns:p14="http://schemas.microsoft.com/office/powerpoint/2010/main" val="3384560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>
            <a:spLocks noChangeArrowheads="1"/>
          </p:cNvSpPr>
          <p:nvPr/>
        </p:nvSpPr>
        <p:spPr bwMode="auto">
          <a:xfrm>
            <a:off x="606804" y="2889438"/>
            <a:ext cx="80696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0000" lvl="6" indent="-360000" algn="just" defTabSz="912813">
              <a:spcAft>
                <a:spcPts val="1200"/>
              </a:spcAft>
              <a:buBlip>
                <a:blip r:embed="rId3"/>
              </a:buBlip>
              <a:defRPr/>
            </a:pPr>
            <a:r>
              <a:rPr lang="es-ES" b="0" dirty="0">
                <a:latin typeface="+mn-lt"/>
                <a:cs typeface="Microsoft Sans Serif" pitchFamily="34" charset="0"/>
              </a:rPr>
              <a:t>Normas armonizadas y presunción de la conformidad</a:t>
            </a:r>
          </a:p>
        </p:txBody>
      </p:sp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214314" y="202407"/>
            <a:ext cx="87501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" sz="1800" dirty="0">
                <a:solidFill>
                  <a:schemeClr val="bg1"/>
                </a:solidFill>
                <a:latin typeface="+mn-lt"/>
                <a:cs typeface="Microsoft Sans Serif" pitchFamily="34" charset="0"/>
              </a:rPr>
              <a:t>Nuevo Marco Legislativo/ Conceptos clave</a:t>
            </a:r>
          </a:p>
        </p:txBody>
      </p:sp>
      <p:sp>
        <p:nvSpPr>
          <p:cNvPr id="7" name="4 CuadroTexto">
            <a:extLst>
              <a:ext uri="{FF2B5EF4-FFF2-40B4-BE49-F238E27FC236}">
                <a16:creationId xmlns:a16="http://schemas.microsoft.com/office/drawing/2014/main" id="{EF444B2B-5CBF-46BA-AEDA-96F8BA72C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1017230"/>
            <a:ext cx="80696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0000" lvl="6" indent="-360000" algn="just" defTabSz="912813">
              <a:spcAft>
                <a:spcPts val="1200"/>
              </a:spcAft>
              <a:buBlip>
                <a:blip r:embed="rId3"/>
              </a:buBlip>
              <a:defRPr/>
            </a:pPr>
            <a:r>
              <a:rPr lang="es-ES" b="0" dirty="0">
                <a:latin typeface="+mn-lt"/>
                <a:cs typeface="Microsoft Sans Serif" pitchFamily="34" charset="0"/>
              </a:rPr>
              <a:t>Evaluación de la conformidad </a:t>
            </a:r>
          </a:p>
        </p:txBody>
      </p:sp>
      <p:sp>
        <p:nvSpPr>
          <p:cNvPr id="8" name="4 CuadroTexto">
            <a:extLst>
              <a:ext uri="{FF2B5EF4-FFF2-40B4-BE49-F238E27FC236}">
                <a16:creationId xmlns:a16="http://schemas.microsoft.com/office/drawing/2014/main" id="{CBBDE594-659B-4F99-A4F7-5A92454BF6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600" y="1554386"/>
            <a:ext cx="7709612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0000" lvl="6" indent="-360000" algn="just" defTabSz="912813">
              <a:spcAft>
                <a:spcPts val="1200"/>
              </a:spcAft>
              <a:buBlip>
                <a:blip r:embed="rId3"/>
              </a:buBlip>
              <a:defRPr/>
            </a:pPr>
            <a:r>
              <a:rPr lang="es-ES" sz="1600" b="0" dirty="0">
                <a:latin typeface="+mn-lt"/>
                <a:cs typeface="Microsoft Sans Serif" pitchFamily="34" charset="0"/>
              </a:rPr>
              <a:t>Proceso llevado a cabo por el fabricante para demostrar el cumplimiento de requisitos específicos de un producto.</a:t>
            </a:r>
          </a:p>
          <a:p>
            <a:pPr marL="360000" lvl="6" indent="-360000" algn="just" defTabSz="912813">
              <a:spcAft>
                <a:spcPts val="1200"/>
              </a:spcAft>
              <a:buBlip>
                <a:blip r:embed="rId3"/>
              </a:buBlip>
              <a:defRPr/>
            </a:pPr>
            <a:r>
              <a:rPr lang="es-ES" sz="1600" b="0" dirty="0">
                <a:latin typeface="+mn-lt"/>
                <a:cs typeface="Microsoft Sans Serif" pitchFamily="34" charset="0"/>
              </a:rPr>
              <a:t>Un producto está sujeto a evaluación de la conformidad tanto durante la fase de diseño como durante la producción.</a:t>
            </a:r>
          </a:p>
        </p:txBody>
      </p:sp>
      <p:sp>
        <p:nvSpPr>
          <p:cNvPr id="9" name="4 CuadroTexto">
            <a:extLst>
              <a:ext uri="{FF2B5EF4-FFF2-40B4-BE49-F238E27FC236}">
                <a16:creationId xmlns:a16="http://schemas.microsoft.com/office/drawing/2014/main" id="{AE81645D-8D98-4D69-8F42-D4FF76B4A2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600" y="3282578"/>
            <a:ext cx="7709612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0000" lvl="6" indent="-360000" algn="just" defTabSz="912813">
              <a:spcAft>
                <a:spcPts val="1200"/>
              </a:spcAft>
              <a:buBlip>
                <a:blip r:embed="rId3"/>
              </a:buBlip>
              <a:defRPr/>
            </a:pPr>
            <a:r>
              <a:rPr lang="es-ES" sz="1600" b="0" dirty="0">
                <a:latin typeface="+mn-lt"/>
                <a:cs typeface="Microsoft Sans Serif" pitchFamily="34" charset="0"/>
              </a:rPr>
              <a:t>Normas europeas adoptadas a petición de la Comisión para la aplicación de la legislación de armonización de la Unión. La aplicación de las normas armonizadas conserva su carácter voluntario.</a:t>
            </a:r>
          </a:p>
          <a:p>
            <a:pPr marL="360000" lvl="6" indent="-360000" algn="just" defTabSz="912813">
              <a:spcAft>
                <a:spcPts val="1200"/>
              </a:spcAft>
              <a:buBlip>
                <a:blip r:embed="rId3"/>
              </a:buBlip>
              <a:defRPr/>
            </a:pPr>
            <a:r>
              <a:rPr lang="es-ES" sz="1600" b="0" dirty="0">
                <a:latin typeface="+mn-lt"/>
                <a:cs typeface="Microsoft Sans Serif" pitchFamily="34" charset="0"/>
              </a:rPr>
              <a:t>Las normas armonizadas otorgan presunción de conformidad con los requisitos esenciales establecidos en una legislación.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>
            <a:spLocks noChangeArrowheads="1"/>
          </p:cNvSpPr>
          <p:nvPr/>
        </p:nvSpPr>
        <p:spPr bwMode="auto">
          <a:xfrm>
            <a:off x="606804" y="1561356"/>
            <a:ext cx="8069652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0000" lvl="6" indent="-360000" algn="just" defTabSz="912813">
              <a:spcAft>
                <a:spcPts val="1200"/>
              </a:spcAft>
              <a:buBlip>
                <a:blip r:embed="rId3"/>
              </a:buBlip>
              <a:defRPr/>
            </a:pPr>
            <a:r>
              <a:rPr lang="es-ES" b="0" u="sng" dirty="0">
                <a:latin typeface="+mn-lt"/>
                <a:cs typeface="Microsoft Sans Serif" pitchFamily="34" charset="0"/>
              </a:rPr>
              <a:t>Artículo 9(2) - Presunción de conformidad</a:t>
            </a:r>
            <a:r>
              <a:rPr lang="es-ES" b="0" dirty="0">
                <a:latin typeface="+mn-lt"/>
                <a:cs typeface="Microsoft Sans Serif" pitchFamily="34" charset="0"/>
              </a:rPr>
              <a:t>:</a:t>
            </a:r>
          </a:p>
          <a:p>
            <a:pPr marL="360000" lvl="6" indent="-360000" algn="just" defTabSz="912813">
              <a:spcAft>
                <a:spcPts val="1200"/>
              </a:spcAft>
              <a:defRPr/>
            </a:pPr>
            <a:r>
              <a:rPr lang="es-ES" b="0" dirty="0">
                <a:latin typeface="+mn-lt"/>
                <a:cs typeface="Microsoft Sans Serif" pitchFamily="34" charset="0"/>
              </a:rPr>
              <a:t>	Los Estados miembros considerarán que los productos a los que se hayan aplicado </a:t>
            </a:r>
            <a:r>
              <a:rPr lang="es-ES" dirty="0">
                <a:latin typeface="+mn-lt"/>
                <a:cs typeface="Microsoft Sans Serif" pitchFamily="34" charset="0"/>
              </a:rPr>
              <a:t>normas armonizadas </a:t>
            </a:r>
            <a:r>
              <a:rPr lang="es-ES" b="0" dirty="0">
                <a:latin typeface="+mn-lt"/>
                <a:cs typeface="Microsoft Sans Serif" pitchFamily="34" charset="0"/>
              </a:rPr>
              <a:t>cuyos números de referencia se hayan publicado en el Diario Oficial de la Unión Europea, se ajustan a todos los </a:t>
            </a:r>
            <a:r>
              <a:rPr lang="es-ES" dirty="0">
                <a:latin typeface="+mn-lt"/>
                <a:cs typeface="Microsoft Sans Serif" pitchFamily="34" charset="0"/>
              </a:rPr>
              <a:t>requisitos pertinentes de la medida de ejecución aplicable </a:t>
            </a:r>
            <a:r>
              <a:rPr lang="es-ES" b="0" dirty="0">
                <a:latin typeface="+mn-lt"/>
                <a:cs typeface="Microsoft Sans Serif" pitchFamily="34" charset="0"/>
              </a:rPr>
              <a:t>a la que se refieren dichas normas.</a:t>
            </a:r>
            <a:endParaRPr lang="es-ES" b="0" dirty="0">
              <a:solidFill>
                <a:srgbClr val="000000"/>
              </a:solidFill>
              <a:latin typeface="+mn-lt"/>
              <a:cs typeface="Microsoft Sans Serif" pitchFamily="34" charset="0"/>
            </a:endParaRPr>
          </a:p>
        </p:txBody>
      </p:sp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214314" y="202407"/>
            <a:ext cx="87501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" sz="1800" dirty="0">
                <a:solidFill>
                  <a:schemeClr val="bg1"/>
                </a:solidFill>
                <a:latin typeface="+mn-lt"/>
                <a:cs typeface="Microsoft Sans Serif" pitchFamily="34" charset="0"/>
              </a:rPr>
              <a:t>Directiva 2009/125/CE del Parlamento Europeo y del Consejo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A65028BD-306B-4501-8432-768010163572}"/>
              </a:ext>
            </a:extLst>
          </p:cNvPr>
          <p:cNvSpPr txBox="1"/>
          <p:nvPr/>
        </p:nvSpPr>
        <p:spPr>
          <a:xfrm>
            <a:off x="899592" y="4021822"/>
            <a:ext cx="7632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hlinkClick r:id="rId4"/>
              </a:rPr>
              <a:t>https://ec.europa.eu/growth/single-market/european-standards/harmonised-standards/ecodesign_en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15495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>
            <a:spLocks noChangeArrowheads="1"/>
          </p:cNvSpPr>
          <p:nvPr/>
        </p:nvSpPr>
        <p:spPr bwMode="auto">
          <a:xfrm>
            <a:off x="606804" y="1273324"/>
            <a:ext cx="8069652" cy="4016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0000" lvl="6" indent="-360000" algn="just" defTabSz="912813">
              <a:spcAft>
                <a:spcPts val="1200"/>
              </a:spcAft>
              <a:buBlip>
                <a:blip r:embed="rId3"/>
              </a:buBlip>
              <a:defRPr/>
            </a:pPr>
            <a:r>
              <a:rPr lang="es-ES" b="0" dirty="0">
                <a:latin typeface="+mn-lt"/>
                <a:cs typeface="Microsoft Sans Serif" pitchFamily="34" charset="0"/>
              </a:rPr>
              <a:t>Publicado por la Comisión Europea en 2015.</a:t>
            </a:r>
          </a:p>
          <a:p>
            <a:pPr marL="360000" lvl="6" indent="-360000" algn="just" defTabSz="912813">
              <a:spcAft>
                <a:spcPts val="1200"/>
              </a:spcAft>
              <a:buBlip>
                <a:blip r:embed="rId3"/>
              </a:buBlip>
              <a:defRPr/>
            </a:pPr>
            <a:r>
              <a:rPr lang="es-ES" b="0" dirty="0">
                <a:latin typeface="+mn-lt"/>
                <a:cs typeface="Microsoft Sans Serif" pitchFamily="34" charset="0"/>
              </a:rPr>
              <a:t>Se solicita a CEN, CENELEC y ETSI el desarrollo de normas sobre la eficiencia de los materiales de los productos relacionados con la energía como apoyo a la implementación de la Directiva 2009/125/CE.</a:t>
            </a:r>
          </a:p>
          <a:p>
            <a:pPr marL="360000" lvl="6" indent="-360000" algn="just" defTabSz="912813">
              <a:spcAft>
                <a:spcPts val="600"/>
              </a:spcAft>
              <a:buBlip>
                <a:blip r:embed="rId3"/>
              </a:buBlip>
              <a:defRPr/>
            </a:pPr>
            <a:r>
              <a:rPr lang="es-ES" b="0" dirty="0">
                <a:solidFill>
                  <a:srgbClr val="000000"/>
                </a:solidFill>
                <a:cs typeface="Microsoft Sans Serif" pitchFamily="34" charset="0"/>
              </a:rPr>
              <a:t>Principales aspectos cubiertos:</a:t>
            </a:r>
          </a:p>
          <a:p>
            <a:pPr marL="817200" lvl="7" indent="-360000" algn="just" defTabSz="912813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s-ES" b="0" dirty="0">
                <a:solidFill>
                  <a:srgbClr val="000000"/>
                </a:solidFill>
                <a:cs typeface="Microsoft Sans Serif" pitchFamily="34" charset="0"/>
              </a:rPr>
              <a:t>Extensión de la vida de los productos</a:t>
            </a:r>
          </a:p>
          <a:p>
            <a:pPr marL="817200" lvl="7" indent="-360000" algn="just" defTabSz="912813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s-ES" b="0" dirty="0">
                <a:solidFill>
                  <a:srgbClr val="000000"/>
                </a:solidFill>
                <a:cs typeface="Microsoft Sans Serif" pitchFamily="34" charset="0"/>
              </a:rPr>
              <a:t>Capacidad de reutilizar componentes o materiales reciclados de un producto en la etapa de fin de vida</a:t>
            </a:r>
          </a:p>
          <a:p>
            <a:pPr marL="817200" lvl="7" indent="-360000" algn="just" defTabSz="912813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s-ES" b="0" dirty="0">
                <a:solidFill>
                  <a:srgbClr val="000000"/>
                </a:solidFill>
                <a:cs typeface="Microsoft Sans Serif" pitchFamily="34" charset="0"/>
              </a:rPr>
              <a:t>Utilización de componentes reutilizados y/o materiales reciclados en productos</a:t>
            </a:r>
            <a:endParaRPr lang="es-ES" b="0" dirty="0">
              <a:latin typeface="+mn-lt"/>
              <a:cs typeface="Microsoft Sans Serif" pitchFamily="34" charset="0"/>
            </a:endParaRPr>
          </a:p>
        </p:txBody>
      </p:sp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214314" y="202407"/>
            <a:ext cx="5000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s-ES_tradnl" sz="1800" dirty="0">
                <a:solidFill>
                  <a:schemeClr val="bg1"/>
                </a:solidFill>
                <a:latin typeface="+mn-lt"/>
                <a:cs typeface="Microsoft Sans Serif" pitchFamily="34" charset="0"/>
              </a:rPr>
              <a:t>Mandato de normalización M/543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>
            <a:spLocks noChangeArrowheads="1"/>
          </p:cNvSpPr>
          <p:nvPr/>
        </p:nvSpPr>
        <p:spPr bwMode="auto">
          <a:xfrm>
            <a:off x="606804" y="1201316"/>
            <a:ext cx="8069652" cy="3677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0000" lvl="6" indent="-360000" algn="just" defTabSz="912813">
              <a:spcAft>
                <a:spcPts val="600"/>
              </a:spcAft>
              <a:buBlip>
                <a:blip r:embed="rId3"/>
              </a:buBlip>
              <a:defRPr/>
            </a:pPr>
            <a:r>
              <a:rPr lang="es-ES" b="0" dirty="0">
                <a:latin typeface="+mn-lt"/>
                <a:cs typeface="Microsoft Sans Serif" pitchFamily="34" charset="0"/>
              </a:rPr>
              <a:t>CEN-CENELEC: JTC 10 ‘Energy-</a:t>
            </a:r>
            <a:r>
              <a:rPr lang="es-ES" b="0" dirty="0" err="1">
                <a:latin typeface="+mn-lt"/>
                <a:cs typeface="Microsoft Sans Serif" pitchFamily="34" charset="0"/>
              </a:rPr>
              <a:t>related</a:t>
            </a:r>
            <a:r>
              <a:rPr lang="es-ES" b="0" dirty="0">
                <a:latin typeface="+mn-lt"/>
                <a:cs typeface="Microsoft Sans Serif" pitchFamily="34" charset="0"/>
              </a:rPr>
              <a:t> </a:t>
            </a:r>
            <a:r>
              <a:rPr lang="es-ES" b="0" dirty="0" err="1">
                <a:latin typeface="+mn-lt"/>
                <a:cs typeface="Microsoft Sans Serif" pitchFamily="34" charset="0"/>
              </a:rPr>
              <a:t>products</a:t>
            </a:r>
            <a:r>
              <a:rPr lang="es-ES" b="0" dirty="0">
                <a:latin typeface="+mn-lt"/>
                <a:cs typeface="Microsoft Sans Serif" pitchFamily="34" charset="0"/>
              </a:rPr>
              <a:t> – </a:t>
            </a:r>
            <a:r>
              <a:rPr lang="es-ES" b="0" dirty="0" err="1">
                <a:latin typeface="+mn-lt"/>
                <a:cs typeface="Microsoft Sans Serif" pitchFamily="34" charset="0"/>
              </a:rPr>
              <a:t>Materials</a:t>
            </a:r>
            <a:r>
              <a:rPr lang="es-ES" b="0" dirty="0">
                <a:latin typeface="+mn-lt"/>
                <a:cs typeface="Microsoft Sans Serif" pitchFamily="34" charset="0"/>
              </a:rPr>
              <a:t> </a:t>
            </a:r>
            <a:r>
              <a:rPr lang="es-ES" b="0" dirty="0" err="1">
                <a:latin typeface="+mn-lt"/>
                <a:cs typeface="Microsoft Sans Serif" pitchFamily="34" charset="0"/>
              </a:rPr>
              <a:t>efficiency</a:t>
            </a:r>
            <a:r>
              <a:rPr lang="es-ES" b="0" dirty="0">
                <a:latin typeface="+mn-lt"/>
                <a:cs typeface="Microsoft Sans Serif" pitchFamily="34" charset="0"/>
              </a:rPr>
              <a:t> </a:t>
            </a:r>
            <a:r>
              <a:rPr lang="es-ES" b="0" dirty="0" err="1">
                <a:latin typeface="+mn-lt"/>
                <a:cs typeface="Microsoft Sans Serif" pitchFamily="34" charset="0"/>
              </a:rPr>
              <a:t>aspects</a:t>
            </a:r>
            <a:r>
              <a:rPr lang="es-ES" b="0" dirty="0">
                <a:latin typeface="+mn-lt"/>
                <a:cs typeface="Microsoft Sans Serif" pitchFamily="34" charset="0"/>
              </a:rPr>
              <a:t> </a:t>
            </a:r>
            <a:r>
              <a:rPr lang="es-ES" b="0" dirty="0" err="1">
                <a:latin typeface="+mn-lt"/>
                <a:cs typeface="Microsoft Sans Serif" pitchFamily="34" charset="0"/>
              </a:rPr>
              <a:t>for</a:t>
            </a:r>
            <a:r>
              <a:rPr lang="es-ES" b="0" dirty="0">
                <a:latin typeface="+mn-lt"/>
                <a:cs typeface="Microsoft Sans Serif" pitchFamily="34" charset="0"/>
              </a:rPr>
              <a:t> </a:t>
            </a:r>
            <a:r>
              <a:rPr lang="es-ES" b="0" dirty="0" err="1">
                <a:latin typeface="+mn-lt"/>
                <a:cs typeface="Microsoft Sans Serif" pitchFamily="34" charset="0"/>
              </a:rPr>
              <a:t>ecodesign</a:t>
            </a:r>
            <a:r>
              <a:rPr lang="es-ES" b="0" dirty="0">
                <a:latin typeface="+mn-lt"/>
                <a:cs typeface="Microsoft Sans Serif" pitchFamily="34" charset="0"/>
              </a:rPr>
              <a:t>’</a:t>
            </a:r>
          </a:p>
          <a:p>
            <a:pPr marL="817200" lvl="7" indent="-360000" algn="just" defTabSz="912813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s-ES" sz="1600" b="0" dirty="0">
                <a:latin typeface="+mn-lt"/>
                <a:cs typeface="Microsoft Sans Serif" pitchFamily="34" charset="0"/>
              </a:rPr>
              <a:t>WG 1 ‘</a:t>
            </a:r>
            <a:r>
              <a:rPr lang="es-ES" sz="1600" b="0" dirty="0" err="1">
                <a:latin typeface="+mn-lt"/>
                <a:cs typeface="Microsoft Sans Serif" pitchFamily="34" charset="0"/>
              </a:rPr>
              <a:t>Terminology</a:t>
            </a:r>
            <a:r>
              <a:rPr lang="es-ES" sz="1600" b="0" dirty="0">
                <a:latin typeface="+mn-lt"/>
                <a:cs typeface="Microsoft Sans Serif" pitchFamily="34" charset="0"/>
              </a:rPr>
              <a:t>’</a:t>
            </a:r>
          </a:p>
          <a:p>
            <a:pPr marL="817200" lvl="7" indent="-360000" algn="just" defTabSz="912813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s-ES" sz="1600" b="0" dirty="0">
                <a:latin typeface="+mn-lt"/>
                <a:cs typeface="Microsoft Sans Serif" pitchFamily="34" charset="0"/>
              </a:rPr>
              <a:t>WG 2 ‘</a:t>
            </a:r>
            <a:r>
              <a:rPr lang="es-ES" sz="1600" b="0" dirty="0" err="1">
                <a:latin typeface="+mn-lt"/>
                <a:cs typeface="Microsoft Sans Serif" pitchFamily="34" charset="0"/>
              </a:rPr>
              <a:t>Durability</a:t>
            </a:r>
            <a:r>
              <a:rPr lang="es-ES" sz="1600" b="0" dirty="0">
                <a:latin typeface="+mn-lt"/>
                <a:cs typeface="Microsoft Sans Serif" pitchFamily="34" charset="0"/>
              </a:rPr>
              <a:t>’</a:t>
            </a:r>
          </a:p>
          <a:p>
            <a:pPr marL="817200" lvl="7" indent="-360000" algn="just" defTabSz="912813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s-ES" sz="1600" b="0" dirty="0">
                <a:latin typeface="+mn-lt"/>
                <a:cs typeface="Microsoft Sans Serif" pitchFamily="34" charset="0"/>
              </a:rPr>
              <a:t>WG 3 ‘</a:t>
            </a:r>
            <a:r>
              <a:rPr lang="es-ES" sz="1600" b="0" dirty="0" err="1">
                <a:latin typeface="+mn-lt"/>
                <a:cs typeface="Microsoft Sans Serif" pitchFamily="34" charset="0"/>
              </a:rPr>
              <a:t>Upgradability</a:t>
            </a:r>
            <a:r>
              <a:rPr lang="es-ES" sz="1600" b="0" dirty="0">
                <a:latin typeface="+mn-lt"/>
                <a:cs typeface="Microsoft Sans Serif" pitchFamily="34" charset="0"/>
              </a:rPr>
              <a:t>, </a:t>
            </a:r>
            <a:r>
              <a:rPr lang="es-ES" sz="1600" b="0" dirty="0" err="1">
                <a:latin typeface="+mn-lt"/>
                <a:cs typeface="Microsoft Sans Serif" pitchFamily="34" charset="0"/>
              </a:rPr>
              <a:t>Ability</a:t>
            </a:r>
            <a:r>
              <a:rPr lang="es-ES" sz="1600" b="0" dirty="0">
                <a:latin typeface="+mn-lt"/>
                <a:cs typeface="Microsoft Sans Serif" pitchFamily="34" charset="0"/>
              </a:rPr>
              <a:t> </a:t>
            </a:r>
            <a:r>
              <a:rPr lang="es-ES" sz="1600" b="0" dirty="0" err="1">
                <a:latin typeface="+mn-lt"/>
                <a:cs typeface="Microsoft Sans Serif" pitchFamily="34" charset="0"/>
              </a:rPr>
              <a:t>to</a:t>
            </a:r>
            <a:r>
              <a:rPr lang="es-ES" sz="1600" b="0" dirty="0">
                <a:latin typeface="+mn-lt"/>
                <a:cs typeface="Microsoft Sans Serif" pitchFamily="34" charset="0"/>
              </a:rPr>
              <a:t> </a:t>
            </a:r>
            <a:r>
              <a:rPr lang="es-ES" sz="1600" b="0" dirty="0" err="1">
                <a:latin typeface="+mn-lt"/>
                <a:cs typeface="Microsoft Sans Serif" pitchFamily="34" charset="0"/>
              </a:rPr>
              <a:t>repair</a:t>
            </a:r>
            <a:r>
              <a:rPr lang="es-ES" sz="1600" b="0" dirty="0">
                <a:latin typeface="+mn-lt"/>
                <a:cs typeface="Microsoft Sans Serif" pitchFamily="34" charset="0"/>
              </a:rPr>
              <a:t>, </a:t>
            </a:r>
            <a:r>
              <a:rPr lang="es-ES" sz="1600" b="0" dirty="0" err="1">
                <a:latin typeface="+mn-lt"/>
                <a:cs typeface="Microsoft Sans Serif" pitchFamily="34" charset="0"/>
              </a:rPr>
              <a:t>Facilitate</a:t>
            </a:r>
            <a:r>
              <a:rPr lang="es-ES" sz="1600" b="0" dirty="0">
                <a:latin typeface="+mn-lt"/>
                <a:cs typeface="Microsoft Sans Serif" pitchFamily="34" charset="0"/>
              </a:rPr>
              <a:t> Re-Use’</a:t>
            </a:r>
          </a:p>
          <a:p>
            <a:pPr marL="817200" lvl="7" indent="-360000" algn="just" defTabSz="912813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s-ES" sz="1600" b="0" dirty="0">
                <a:latin typeface="+mn-lt"/>
                <a:cs typeface="Microsoft Sans Serif" pitchFamily="34" charset="0"/>
              </a:rPr>
              <a:t>WG 4 ‘</a:t>
            </a:r>
            <a:r>
              <a:rPr lang="es-ES" sz="1600" b="0" dirty="0" err="1">
                <a:latin typeface="+mn-lt"/>
                <a:cs typeface="Microsoft Sans Serif" pitchFamily="34" charset="0"/>
              </a:rPr>
              <a:t>Ability</a:t>
            </a:r>
            <a:r>
              <a:rPr lang="es-ES" sz="1600" b="0" dirty="0">
                <a:latin typeface="+mn-lt"/>
                <a:cs typeface="Microsoft Sans Serif" pitchFamily="34" charset="0"/>
              </a:rPr>
              <a:t> </a:t>
            </a:r>
            <a:r>
              <a:rPr lang="es-ES" sz="1600" b="0" dirty="0" err="1">
                <a:latin typeface="+mn-lt"/>
                <a:cs typeface="Microsoft Sans Serif" pitchFamily="34" charset="0"/>
              </a:rPr>
              <a:t>to</a:t>
            </a:r>
            <a:r>
              <a:rPr lang="es-ES" sz="1600" b="0" dirty="0">
                <a:latin typeface="+mn-lt"/>
                <a:cs typeface="Microsoft Sans Serif" pitchFamily="34" charset="0"/>
              </a:rPr>
              <a:t> re-manufacture’</a:t>
            </a:r>
          </a:p>
          <a:p>
            <a:pPr marL="817200" lvl="7" indent="-360000" algn="just" defTabSz="912813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s-ES" sz="1600" b="0" dirty="0">
                <a:latin typeface="+mn-lt"/>
                <a:cs typeface="Microsoft Sans Serif" pitchFamily="34" charset="0"/>
              </a:rPr>
              <a:t>WG 5 ‘</a:t>
            </a:r>
            <a:r>
              <a:rPr lang="es-ES" sz="1600" b="0" dirty="0" err="1">
                <a:latin typeface="+mn-lt"/>
                <a:cs typeface="Microsoft Sans Serif" pitchFamily="34" charset="0"/>
              </a:rPr>
              <a:t>Recyclability</a:t>
            </a:r>
            <a:r>
              <a:rPr lang="es-ES" sz="1600" b="0" dirty="0">
                <a:latin typeface="+mn-lt"/>
                <a:cs typeface="Microsoft Sans Serif" pitchFamily="34" charset="0"/>
              </a:rPr>
              <a:t>, </a:t>
            </a:r>
            <a:r>
              <a:rPr lang="es-ES" sz="1600" b="0" dirty="0" err="1">
                <a:latin typeface="+mn-lt"/>
                <a:cs typeface="Microsoft Sans Serif" pitchFamily="34" charset="0"/>
              </a:rPr>
              <a:t>recoverability</a:t>
            </a:r>
            <a:r>
              <a:rPr lang="es-ES" sz="1600" b="0" dirty="0">
                <a:latin typeface="+mn-lt"/>
                <a:cs typeface="Microsoft Sans Serif" pitchFamily="34" charset="0"/>
              </a:rPr>
              <a:t>, RRR </a:t>
            </a:r>
            <a:r>
              <a:rPr lang="es-ES" sz="1600" b="0" dirty="0" err="1">
                <a:latin typeface="+mn-lt"/>
                <a:cs typeface="Microsoft Sans Serif" pitchFamily="34" charset="0"/>
              </a:rPr>
              <a:t>index</a:t>
            </a:r>
            <a:r>
              <a:rPr lang="es-ES" sz="1600" b="0" dirty="0">
                <a:latin typeface="+mn-lt"/>
                <a:cs typeface="Microsoft Sans Serif" pitchFamily="34" charset="0"/>
              </a:rPr>
              <a:t>, </a:t>
            </a:r>
            <a:r>
              <a:rPr lang="es-ES" sz="1600" b="0" dirty="0" err="1">
                <a:latin typeface="+mn-lt"/>
                <a:cs typeface="Microsoft Sans Serif" pitchFamily="34" charset="0"/>
              </a:rPr>
              <a:t>Recycling</a:t>
            </a:r>
            <a:r>
              <a:rPr lang="es-ES" sz="1600" b="0" dirty="0">
                <a:latin typeface="+mn-lt"/>
                <a:cs typeface="Microsoft Sans Serif" pitchFamily="34" charset="0"/>
              </a:rPr>
              <a:t>, Use of </a:t>
            </a:r>
            <a:r>
              <a:rPr lang="es-ES" sz="1600" b="0" dirty="0" err="1">
                <a:latin typeface="+mn-lt"/>
                <a:cs typeface="Microsoft Sans Serif" pitchFamily="34" charset="0"/>
              </a:rPr>
              <a:t>recycled</a:t>
            </a:r>
            <a:r>
              <a:rPr lang="es-ES" sz="1600" b="0" dirty="0">
                <a:latin typeface="+mn-lt"/>
                <a:cs typeface="Microsoft Sans Serif" pitchFamily="34" charset="0"/>
              </a:rPr>
              <a:t> </a:t>
            </a:r>
            <a:r>
              <a:rPr lang="es-ES" sz="1600" b="0" dirty="0" err="1">
                <a:latin typeface="+mn-lt"/>
                <a:cs typeface="Microsoft Sans Serif" pitchFamily="34" charset="0"/>
              </a:rPr>
              <a:t>materials</a:t>
            </a:r>
            <a:r>
              <a:rPr lang="es-ES" sz="1600" b="0" dirty="0">
                <a:latin typeface="+mn-lt"/>
                <a:cs typeface="Microsoft Sans Serif" pitchFamily="34" charset="0"/>
              </a:rPr>
              <a:t>’</a:t>
            </a:r>
          </a:p>
          <a:p>
            <a:pPr marL="817200" lvl="7" indent="-360000" algn="just" defTabSz="912813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s-ES" sz="1600" b="0" dirty="0">
                <a:latin typeface="+mn-lt"/>
                <a:cs typeface="Microsoft Sans Serif" pitchFamily="34" charset="0"/>
              </a:rPr>
              <a:t>WG 6 ‘</a:t>
            </a:r>
            <a:r>
              <a:rPr lang="es-ES" sz="1600" b="0" dirty="0" err="1">
                <a:latin typeface="+mn-lt"/>
                <a:cs typeface="Microsoft Sans Serif" pitchFamily="34" charset="0"/>
              </a:rPr>
              <a:t>Documentation</a:t>
            </a:r>
            <a:r>
              <a:rPr lang="es-ES" sz="1600" b="0" dirty="0">
                <a:latin typeface="+mn-lt"/>
                <a:cs typeface="Microsoft Sans Serif" pitchFamily="34" charset="0"/>
              </a:rPr>
              <a:t> and/</a:t>
            </a:r>
            <a:r>
              <a:rPr lang="es-ES" sz="1600" b="0" dirty="0" err="1">
                <a:latin typeface="+mn-lt"/>
                <a:cs typeface="Microsoft Sans Serif" pitchFamily="34" charset="0"/>
              </a:rPr>
              <a:t>or</a:t>
            </a:r>
            <a:r>
              <a:rPr lang="es-ES" sz="1600" b="0" dirty="0">
                <a:latin typeface="+mn-lt"/>
                <a:cs typeface="Microsoft Sans Serif" pitchFamily="34" charset="0"/>
              </a:rPr>
              <a:t> </a:t>
            </a:r>
            <a:r>
              <a:rPr lang="es-ES" sz="1600" b="0" dirty="0" err="1">
                <a:latin typeface="+mn-lt"/>
                <a:cs typeface="Microsoft Sans Serif" pitchFamily="34" charset="0"/>
              </a:rPr>
              <a:t>marking</a:t>
            </a:r>
            <a:r>
              <a:rPr lang="es-ES" sz="1600" b="0" dirty="0">
                <a:latin typeface="+mn-lt"/>
                <a:cs typeface="Microsoft Sans Serif" pitchFamily="34" charset="0"/>
              </a:rPr>
              <a:t> </a:t>
            </a:r>
            <a:r>
              <a:rPr lang="es-ES" sz="1600" b="0" dirty="0" err="1">
                <a:latin typeface="+mn-lt"/>
                <a:cs typeface="Microsoft Sans Serif" pitchFamily="34" charset="0"/>
              </a:rPr>
              <a:t>regarding</a:t>
            </a:r>
            <a:r>
              <a:rPr lang="es-ES" sz="1600" b="0" dirty="0">
                <a:latin typeface="+mn-lt"/>
                <a:cs typeface="Microsoft Sans Serif" pitchFamily="34" charset="0"/>
              </a:rPr>
              <a:t> </a:t>
            </a:r>
            <a:r>
              <a:rPr lang="es-ES" sz="1600" b="0" dirty="0" err="1">
                <a:latin typeface="+mn-lt"/>
                <a:cs typeface="Microsoft Sans Serif" pitchFamily="34" charset="0"/>
              </a:rPr>
              <a:t>information</a:t>
            </a:r>
            <a:r>
              <a:rPr lang="es-ES" sz="1600" b="0" dirty="0">
                <a:latin typeface="+mn-lt"/>
                <a:cs typeface="Microsoft Sans Serif" pitchFamily="34" charset="0"/>
              </a:rPr>
              <a:t> </a:t>
            </a:r>
            <a:r>
              <a:rPr lang="es-ES" sz="1600" b="0" dirty="0" err="1">
                <a:latin typeface="+mn-lt"/>
                <a:cs typeface="Microsoft Sans Serif" pitchFamily="34" charset="0"/>
              </a:rPr>
              <a:t>relating</a:t>
            </a:r>
            <a:r>
              <a:rPr lang="es-ES" sz="1600" b="0" dirty="0">
                <a:latin typeface="+mn-lt"/>
                <a:cs typeface="Microsoft Sans Serif" pitchFamily="34" charset="0"/>
              </a:rPr>
              <a:t> </a:t>
            </a:r>
            <a:r>
              <a:rPr lang="es-ES" sz="1600" b="0" dirty="0" err="1">
                <a:latin typeface="+mn-lt"/>
                <a:cs typeface="Microsoft Sans Serif" pitchFamily="34" charset="0"/>
              </a:rPr>
              <a:t>to</a:t>
            </a:r>
            <a:r>
              <a:rPr lang="es-ES" sz="1600" b="0" dirty="0">
                <a:latin typeface="+mn-lt"/>
                <a:cs typeface="Microsoft Sans Serif" pitchFamily="34" charset="0"/>
              </a:rPr>
              <a:t> material </a:t>
            </a:r>
            <a:r>
              <a:rPr lang="es-ES" sz="1600" b="0" dirty="0" err="1">
                <a:latin typeface="+mn-lt"/>
                <a:cs typeface="Microsoft Sans Serif" pitchFamily="34" charset="0"/>
              </a:rPr>
              <a:t>efficiency</a:t>
            </a:r>
            <a:r>
              <a:rPr lang="es-ES" sz="1600" b="0" dirty="0">
                <a:latin typeface="+mn-lt"/>
                <a:cs typeface="Microsoft Sans Serif" pitchFamily="34" charset="0"/>
              </a:rPr>
              <a:t> of </a:t>
            </a:r>
            <a:r>
              <a:rPr lang="es-ES" sz="1600" b="0" dirty="0" err="1">
                <a:latin typeface="+mn-lt"/>
                <a:cs typeface="Microsoft Sans Serif" pitchFamily="34" charset="0"/>
              </a:rPr>
              <a:t>the</a:t>
            </a:r>
            <a:r>
              <a:rPr lang="es-ES" sz="1600" b="0" dirty="0">
                <a:latin typeface="+mn-lt"/>
                <a:cs typeface="Microsoft Sans Serif" pitchFamily="34" charset="0"/>
              </a:rPr>
              <a:t> </a:t>
            </a:r>
            <a:r>
              <a:rPr lang="es-ES" sz="1600" b="0" dirty="0" err="1">
                <a:latin typeface="+mn-lt"/>
                <a:cs typeface="Microsoft Sans Serif" pitchFamily="34" charset="0"/>
              </a:rPr>
              <a:t>product</a:t>
            </a:r>
            <a:r>
              <a:rPr lang="es-ES" sz="1600" b="0" dirty="0">
                <a:latin typeface="+mn-lt"/>
                <a:cs typeface="Microsoft Sans Serif" pitchFamily="34" charset="0"/>
              </a:rPr>
              <a:t>’</a:t>
            </a:r>
          </a:p>
          <a:p>
            <a:pPr marL="360000" lvl="6" indent="-360000" algn="just" defTabSz="912813">
              <a:spcBef>
                <a:spcPts val="1200"/>
              </a:spcBef>
              <a:spcAft>
                <a:spcPts val="600"/>
              </a:spcAft>
              <a:buBlip>
                <a:blip r:embed="rId3"/>
              </a:buBlip>
              <a:defRPr/>
            </a:pPr>
            <a:r>
              <a:rPr lang="es-ES" b="0" dirty="0">
                <a:cs typeface="Microsoft Sans Serif" pitchFamily="34" charset="0"/>
              </a:rPr>
              <a:t>ETSI: </a:t>
            </a:r>
            <a:r>
              <a:rPr lang="en-US" b="0" dirty="0">
                <a:cs typeface="Microsoft Sans Serif" pitchFamily="34" charset="0"/>
              </a:rPr>
              <a:t>TC ‘Environmental Engineering’</a:t>
            </a:r>
            <a:endParaRPr lang="es-ES" b="0" dirty="0">
              <a:latin typeface="+mn-lt"/>
              <a:cs typeface="Microsoft Sans Serif" pitchFamily="34" charset="0"/>
            </a:endParaRPr>
          </a:p>
        </p:txBody>
      </p:sp>
      <p:sp>
        <p:nvSpPr>
          <p:cNvPr id="7" name="6 CuadroTexto"/>
          <p:cNvSpPr txBox="1">
            <a:spLocks noChangeArrowheads="1"/>
          </p:cNvSpPr>
          <p:nvPr/>
        </p:nvSpPr>
        <p:spPr bwMode="auto">
          <a:xfrm>
            <a:off x="214314" y="202407"/>
            <a:ext cx="83901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_tradnl" sz="1800" dirty="0">
                <a:solidFill>
                  <a:schemeClr val="bg1"/>
                </a:solidFill>
                <a:latin typeface="+mn-lt"/>
                <a:cs typeface="Microsoft Sans Serif" pitchFamily="34" charset="0"/>
              </a:rPr>
              <a:t>Mandato de normalización M/543: Grupos de trabajo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214314" y="202407"/>
            <a:ext cx="5000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s-ES_tradnl" sz="1800" dirty="0">
                <a:solidFill>
                  <a:schemeClr val="bg1"/>
                </a:solidFill>
                <a:latin typeface="+mn-lt"/>
                <a:cs typeface="Microsoft Sans Serif" pitchFamily="34" charset="0"/>
              </a:rPr>
              <a:t>Trabajos CEN-CENELEC/JTC 10</a:t>
            </a:r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971600" y="1129308"/>
          <a:ext cx="7344816" cy="36636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4691">
                <a:tc>
                  <a:txBody>
                    <a:bodyPr/>
                    <a:lstStyle/>
                    <a:p>
                      <a:r>
                        <a:rPr lang="es-ES" dirty="0"/>
                        <a:t>Tipo y nº documento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Título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Fecha</a:t>
                      </a:r>
                      <a:r>
                        <a:rPr lang="es-ES" baseline="0" dirty="0"/>
                        <a:t> p</a:t>
                      </a:r>
                      <a:r>
                        <a:rPr lang="es-ES" dirty="0"/>
                        <a:t>ublicación</a:t>
                      </a:r>
                      <a:r>
                        <a:rPr lang="es-ES" baseline="0" dirty="0"/>
                        <a:t> 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469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 45550</a:t>
                      </a:r>
                      <a:endParaRPr lang="es-E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Definitions related to material efficiency</a:t>
                      </a:r>
                      <a:endParaRPr lang="es-E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Marzo 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469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 45551</a:t>
                      </a:r>
                      <a:endParaRPr lang="es-E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Guide on how to use generic material efficiency standards when writing energy related product</a:t>
                      </a:r>
                      <a:endParaRPr lang="es-E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Marzo 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4691">
                <a:tc>
                  <a:txBody>
                    <a:bodyPr/>
                    <a:lstStyle/>
                    <a:p>
                      <a:r>
                        <a:rPr lang="es-E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 45552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General method for the assessment of the </a:t>
                      </a:r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durability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 energy related products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Marzo 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46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 45553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General method for the assessment of the </a:t>
                      </a:r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ability to re-manufacture 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energy related products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Marzo 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971600" y="1201316"/>
          <a:ext cx="7344816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46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Tipo y nº documento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Título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Fecha</a:t>
                      </a:r>
                      <a:r>
                        <a:rPr lang="es-ES" baseline="0" dirty="0"/>
                        <a:t> p</a:t>
                      </a:r>
                      <a:r>
                        <a:rPr lang="es-ES" dirty="0"/>
                        <a:t>ublicación</a:t>
                      </a:r>
                      <a:r>
                        <a:rPr lang="es-ES" baseline="0" dirty="0"/>
                        <a:t> 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46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 45554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General method for the assessment of the </a:t>
                      </a:r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ability to repair, reuse and upgrade 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energy </a:t>
                      </a:r>
                      <a:r>
                        <a:rPr lang="es-ES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related</a:t>
                      </a:r>
                      <a:r>
                        <a:rPr lang="es-E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products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Marzo 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46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 45555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Methods for assessing the </a:t>
                      </a:r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recyclability and recoverability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 energy related products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Noviembre 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46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 45556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General method for assessing the proportion of </a:t>
                      </a:r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re-used components 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 an energy related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Octubre 2019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4 CuadroTexto"/>
          <p:cNvSpPr txBox="1">
            <a:spLocks noChangeArrowheads="1"/>
          </p:cNvSpPr>
          <p:nvPr/>
        </p:nvSpPr>
        <p:spPr bwMode="auto">
          <a:xfrm>
            <a:off x="214314" y="202407"/>
            <a:ext cx="5000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s-ES_tradnl" sz="1800" dirty="0">
                <a:solidFill>
                  <a:schemeClr val="bg1"/>
                </a:solidFill>
                <a:latin typeface="+mn-lt"/>
                <a:cs typeface="Microsoft Sans Serif" pitchFamily="34" charset="0"/>
              </a:rPr>
              <a:t>Trabajos CEN-CENELEC/JTC 10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AFME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s-E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s-E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0CCEF41030744142B4080EEE04824075" ma:contentTypeVersion="2" ma:contentTypeDescription="Crear nuevo documento." ma:contentTypeScope="" ma:versionID="d857193cff0f42b296e801ae4b2516a3">
  <xsd:schema xmlns:xsd="http://www.w3.org/2001/XMLSchema" xmlns:xs="http://www.w3.org/2001/XMLSchema" xmlns:p="http://schemas.microsoft.com/office/2006/metadata/properties" xmlns:ns2="58c59927-2947-4b75-a5db-6459c3e0dd5b" xmlns:ns3="390d7911-b1e2-42b7-b43a-20f253d1d8d5" targetNamespace="http://schemas.microsoft.com/office/2006/metadata/properties" ma:root="true" ma:fieldsID="f0a4257df6e099b2eb24029668637179" ns2:_="" ns3:_="">
    <xsd:import namespace="58c59927-2947-4b75-a5db-6459c3e0dd5b"/>
    <xsd:import namespace="390d7911-b1e2-42b7-b43a-20f253d1d8d5"/>
    <xsd:element name="properties">
      <xsd:complexType>
        <xsd:sequence>
          <xsd:element name="documentManagement">
            <xsd:complexType>
              <xsd:all>
                <xsd:element ref="ns2:Comentarios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59927-2947-4b75-a5db-6459c3e0dd5b" elementFormDefault="qualified">
    <xsd:import namespace="http://schemas.microsoft.com/office/2006/documentManagement/types"/>
    <xsd:import namespace="http://schemas.microsoft.com/office/infopath/2007/PartnerControls"/>
    <xsd:element name="Comentarios" ma:index="8" nillable="true" ma:displayName="Comentarios" ma:format="Hyperlink" ma:internalName="Comentarios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0d7911-b1e2-42b7-b43a-20f253d1d8d5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Compartido con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mentarios xmlns="58c59927-2947-4b75-a5db-6459c3e0dd5b">
      <Url xsi:nil="true"/>
      <Description xsi:nil="true"/>
    </Comentarios>
  </documentManagement>
</p:properties>
</file>

<file path=customXml/itemProps1.xml><?xml version="1.0" encoding="utf-8"?>
<ds:datastoreItem xmlns:ds="http://schemas.openxmlformats.org/officeDocument/2006/customXml" ds:itemID="{8ECACA48-39C5-4A51-95D8-3AF9B2635070}"/>
</file>

<file path=customXml/itemProps2.xml><?xml version="1.0" encoding="utf-8"?>
<ds:datastoreItem xmlns:ds="http://schemas.openxmlformats.org/officeDocument/2006/customXml" ds:itemID="{72B30E32-06E0-4002-ACA1-064DCA6D08AA}"/>
</file>

<file path=customXml/itemProps3.xml><?xml version="1.0" encoding="utf-8"?>
<ds:datastoreItem xmlns:ds="http://schemas.openxmlformats.org/officeDocument/2006/customXml" ds:itemID="{F41BB119-C215-4961-9B7C-EF0505E96B6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11012</TotalTime>
  <Words>784</Words>
  <Application>Microsoft Office PowerPoint</Application>
  <PresentationFormat>Presentación en pantalla (16:10)</PresentationFormat>
  <Paragraphs>117</Paragraphs>
  <Slides>11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Century Gothic</vt:lpstr>
      <vt:lpstr>Arial</vt:lpstr>
      <vt:lpstr>Times New Roman</vt:lpstr>
      <vt:lpstr>Wingdings</vt:lpstr>
      <vt:lpstr>Diseño AFME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Cristhian</dc:creator>
  <cp:lastModifiedBy>oscarquerolleon@yahoo.es</cp:lastModifiedBy>
  <cp:revision>894</cp:revision>
  <cp:lastPrinted>2019-04-23T15:49:04Z</cp:lastPrinted>
  <dcterms:created xsi:type="dcterms:W3CDTF">2005-12-16T18:08:09Z</dcterms:created>
  <dcterms:modified xsi:type="dcterms:W3CDTF">2019-04-23T15:51:06Z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0x0101000CCEF41030744142B4080EEE04824075</vt:lpwstr>
  </property>
</Properties>
</file>